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4" r:id="rId1"/>
  </p:sldMasterIdLst>
  <p:sldIdLst>
    <p:sldId id="256" r:id="rId2"/>
    <p:sldId id="265" r:id="rId3"/>
    <p:sldId id="26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8" r:id="rId13"/>
    <p:sldId id="269" r:id="rId14"/>
    <p:sldId id="270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 Madar" initials="MM" lastIdx="1" clrIdx="0">
    <p:extLst>
      <p:ext uri="{19B8F6BF-5375-455C-9EA6-DF929625EA0E}">
        <p15:presenceInfo xmlns:p15="http://schemas.microsoft.com/office/powerpoint/2012/main" userId="a7afc399e58883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3A6"/>
    <a:srgbClr val="78F0E0"/>
    <a:srgbClr val="E2BAFF"/>
    <a:srgbClr val="EDD4FF"/>
    <a:srgbClr val="9500FF"/>
    <a:srgbClr val="FFCCDF"/>
    <a:srgbClr val="9CFFF2"/>
    <a:srgbClr val="00BBFF"/>
    <a:srgbClr val="ADE9FF"/>
    <a:srgbClr val="8F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سبک متوسط 2 - آکسان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commentAuthors" Target="commentAuthor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12/31/2024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15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1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12/31/2024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4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24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43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12/31/2024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6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12/31/2024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03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12/31/2024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45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12/31/2024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808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0188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8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8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2.jpeg" /><Relationship Id="rId4" Type="http://schemas.openxmlformats.org/officeDocument/2006/relationships/image" Target="../media/image31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6.jpeg" /><Relationship Id="rId4" Type="http://schemas.openxmlformats.org/officeDocument/2006/relationships/image" Target="../media/image35.jpeg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1.png" /><Relationship Id="rId5" Type="http://schemas.openxmlformats.org/officeDocument/2006/relationships/image" Target="../media/image40.png" /><Relationship Id="rId4" Type="http://schemas.openxmlformats.org/officeDocument/2006/relationships/image" Target="../media/image39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5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7" Type="http://schemas.openxmlformats.org/officeDocument/2006/relationships/image" Target="../media/image10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8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7" Type="http://schemas.openxmlformats.org/officeDocument/2006/relationships/image" Target="../media/image16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5.jpeg" /><Relationship Id="rId5" Type="http://schemas.openxmlformats.org/officeDocument/2006/relationships/image" Target="../media/image14.jpeg" /><Relationship Id="rId4" Type="http://schemas.openxmlformats.org/officeDocument/2006/relationships/image" Target="../media/image13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3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کادر متن 3">
            <a:extLst>
              <a:ext uri="{FF2B5EF4-FFF2-40B4-BE49-F238E27FC236}">
                <a16:creationId xmlns:a16="http://schemas.microsoft.com/office/drawing/2014/main" id="{6631F22F-8907-EA34-40C7-3F1A810FF06D}"/>
              </a:ext>
            </a:extLst>
          </p:cNvPr>
          <p:cNvSpPr txBox="1"/>
          <p:nvPr/>
        </p:nvSpPr>
        <p:spPr>
          <a:xfrm>
            <a:off x="5181600" y="2516094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fa-IR"/>
          </a:p>
        </p:txBody>
      </p:sp>
      <p:pic>
        <p:nvPicPr>
          <p:cNvPr id="2" name="تصویر 1">
            <a:extLst>
              <a:ext uri="{FF2B5EF4-FFF2-40B4-BE49-F238E27FC236}">
                <a16:creationId xmlns:a16="http://schemas.microsoft.com/office/drawing/2014/main" id="{CC3CF054-E7CB-E67B-146F-45C2A6932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313" y="1465010"/>
            <a:ext cx="5509374" cy="392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78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21CCDC38-9E08-4407-EA8C-856A89688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0650" y="489398"/>
            <a:ext cx="2794927" cy="5680022"/>
          </a:xfrm>
          <a:solidFill>
            <a:srgbClr val="FFF7BA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0" indent="0" algn="r">
              <a:buNone/>
            </a:pPr>
            <a:r>
              <a:rPr lang="fa-IR" sz="3200" b="1" dirty="0">
                <a:solidFill>
                  <a:srgbClr val="D9A300"/>
                </a:solidFill>
                <a:latin typeface="Calibri"/>
                <a:ea typeface="Calibri"/>
                <a:cs typeface="Calibri"/>
              </a:rPr>
              <a:t>برای نوشتن سناریو و محتواهای طرح، با </a:t>
            </a:r>
            <a:r>
              <a:rPr lang="fa-IR" sz="3200" b="1" dirty="0">
                <a:solidFill>
                  <a:srgbClr val="FFA600"/>
                </a:solidFill>
                <a:latin typeface="Calibri"/>
                <a:ea typeface="Calibri"/>
                <a:cs typeface="Calibri"/>
              </a:rPr>
              <a:t>مراجعه </a:t>
            </a:r>
            <a:r>
              <a:rPr lang="fa-IR" sz="3200" b="1" dirty="0">
                <a:solidFill>
                  <a:srgbClr val="D9A300"/>
                </a:solidFill>
                <a:latin typeface="Calibri"/>
                <a:ea typeface="Calibri"/>
                <a:cs typeface="Calibri"/>
              </a:rPr>
              <a:t>به مخاطبان، </a:t>
            </a:r>
            <a:r>
              <a:rPr lang="fa-IR" sz="3200" b="1" dirty="0">
                <a:solidFill>
                  <a:srgbClr val="FFA600"/>
                </a:solidFill>
                <a:latin typeface="Calibri"/>
                <a:ea typeface="Calibri"/>
                <a:cs typeface="Calibri"/>
              </a:rPr>
              <a:t>شبهات رایج </a:t>
            </a:r>
            <a:r>
              <a:rPr lang="fa-IR" sz="3200" b="1" dirty="0">
                <a:solidFill>
                  <a:srgbClr val="D9A300"/>
                </a:solidFill>
                <a:latin typeface="Calibri"/>
                <a:ea typeface="Calibri"/>
                <a:cs typeface="Calibri"/>
              </a:rPr>
              <a:t>و مسائل </a:t>
            </a:r>
            <a:r>
              <a:rPr lang="fa-IR" sz="3200" b="1" dirty="0">
                <a:solidFill>
                  <a:srgbClr val="FFA600"/>
                </a:solidFill>
                <a:latin typeface="Calibri"/>
                <a:ea typeface="Calibri"/>
                <a:cs typeface="Calibri"/>
              </a:rPr>
              <a:t>اعتقادی سیاسی </a:t>
            </a:r>
            <a:r>
              <a:rPr lang="fa-IR" sz="3200" b="1" dirty="0">
                <a:solidFill>
                  <a:srgbClr val="D9A300"/>
                </a:solidFill>
                <a:latin typeface="Calibri"/>
                <a:ea typeface="Calibri"/>
                <a:cs typeface="Calibri"/>
              </a:rPr>
              <a:t>آن‌ها را بررسی و با </a:t>
            </a:r>
            <a:r>
              <a:rPr lang="fa-IR" sz="3200" b="1" dirty="0">
                <a:solidFill>
                  <a:srgbClr val="FFA600"/>
                </a:solidFill>
                <a:latin typeface="Calibri"/>
                <a:ea typeface="Calibri"/>
                <a:cs typeface="Calibri"/>
              </a:rPr>
              <a:t>رفع </a:t>
            </a:r>
            <a:r>
              <a:rPr lang="fa-IR" sz="3200" b="1" dirty="0">
                <a:solidFill>
                  <a:srgbClr val="D9A300"/>
                </a:solidFill>
                <a:latin typeface="Calibri"/>
                <a:ea typeface="Calibri"/>
                <a:cs typeface="Calibri"/>
              </a:rPr>
              <a:t>و </a:t>
            </a:r>
            <a:r>
              <a:rPr lang="fa-IR" sz="3200" b="1" dirty="0">
                <a:solidFill>
                  <a:srgbClr val="FFA600"/>
                </a:solidFill>
                <a:latin typeface="Calibri"/>
                <a:ea typeface="Calibri"/>
                <a:cs typeface="Calibri"/>
              </a:rPr>
              <a:t>تبیین </a:t>
            </a:r>
            <a:r>
              <a:rPr lang="fa-IR" sz="3200" b="1" dirty="0">
                <a:solidFill>
                  <a:srgbClr val="D9A300"/>
                </a:solidFill>
                <a:latin typeface="Calibri"/>
                <a:ea typeface="Calibri"/>
                <a:cs typeface="Calibri"/>
              </a:rPr>
              <a:t>آن‌ها سعی در </a:t>
            </a:r>
            <a:r>
              <a:rPr lang="fa-IR" sz="3200" b="1" dirty="0">
                <a:solidFill>
                  <a:srgbClr val="FFA600"/>
                </a:solidFill>
                <a:latin typeface="Calibri"/>
                <a:ea typeface="Calibri"/>
                <a:cs typeface="Calibri"/>
              </a:rPr>
              <a:t>بهبود اعتقادات </a:t>
            </a:r>
            <a:r>
              <a:rPr lang="fa-IR" sz="3200" b="1" dirty="0">
                <a:solidFill>
                  <a:srgbClr val="D9A300"/>
                </a:solidFill>
                <a:latin typeface="Calibri"/>
                <a:ea typeface="Calibri"/>
                <a:cs typeface="Calibri"/>
              </a:rPr>
              <a:t>و </a:t>
            </a:r>
            <a:r>
              <a:rPr lang="fa-IR" sz="3200" b="1" dirty="0">
                <a:solidFill>
                  <a:srgbClr val="FFA600"/>
                </a:solidFill>
                <a:latin typeface="Calibri"/>
                <a:ea typeface="Calibri"/>
                <a:cs typeface="Calibri"/>
              </a:rPr>
              <a:t>هویت </a:t>
            </a:r>
            <a:r>
              <a:rPr lang="fa-IR" sz="3200" b="1" dirty="0">
                <a:solidFill>
                  <a:srgbClr val="D9A300"/>
                </a:solidFill>
                <a:latin typeface="Calibri"/>
                <a:ea typeface="Calibri"/>
                <a:cs typeface="Calibri"/>
              </a:rPr>
              <a:t>نوجوانان دارد. </a:t>
            </a:r>
            <a:endParaRPr lang="en-US" sz="3200" b="1" dirty="0">
              <a:solidFill>
                <a:srgbClr val="D9A3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9836FC3E-C107-CE5C-5E09-2AB5F7E85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65438" y="507033"/>
            <a:ext cx="2551206" cy="5680022"/>
          </a:xfrm>
          <a:solidFill>
            <a:srgbClr val="FFF7BA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fa-IR" sz="2800" b="1" dirty="0">
                <a:solidFill>
                  <a:srgbClr val="A39800"/>
                </a:solidFill>
                <a:latin typeface="Calibri"/>
                <a:ea typeface="Calibri"/>
                <a:cs typeface="Calibri"/>
              </a:rPr>
              <a:t>اتاق رهبان با رفع </a:t>
            </a:r>
            <a:r>
              <a:rPr lang="fa-IR" sz="2800" b="1" dirty="0">
                <a:solidFill>
                  <a:srgbClr val="DBBE00"/>
                </a:solidFill>
                <a:latin typeface="Calibri"/>
                <a:ea typeface="Calibri"/>
                <a:cs typeface="Calibri"/>
              </a:rPr>
              <a:t>شبهات </a:t>
            </a:r>
            <a:r>
              <a:rPr lang="fa-IR" sz="2800" b="1" dirty="0">
                <a:solidFill>
                  <a:srgbClr val="A39800"/>
                </a:solidFill>
                <a:latin typeface="Calibri"/>
                <a:ea typeface="Calibri"/>
                <a:cs typeface="Calibri"/>
              </a:rPr>
              <a:t>و درگیری های فکری نوجوانان، </a:t>
            </a:r>
            <a:r>
              <a:rPr lang="fa-IR" sz="2800" b="1" dirty="0">
                <a:solidFill>
                  <a:srgbClr val="DBBE00"/>
                </a:solidFill>
                <a:latin typeface="Calibri"/>
                <a:ea typeface="Calibri"/>
                <a:cs typeface="Calibri"/>
              </a:rPr>
              <a:t>روایت </a:t>
            </a:r>
            <a:r>
              <a:rPr lang="fa-IR" sz="2800" b="1" dirty="0">
                <a:solidFill>
                  <a:srgbClr val="A39800"/>
                </a:solidFill>
                <a:latin typeface="Calibri"/>
                <a:ea typeface="Calibri"/>
                <a:cs typeface="Calibri"/>
              </a:rPr>
              <a:t>مسائل تاریخی و رخدادهای حاضر به دور از </a:t>
            </a:r>
            <a:r>
              <a:rPr lang="fa-IR" sz="2800" b="1" dirty="0">
                <a:solidFill>
                  <a:srgbClr val="DBBE00"/>
                </a:solidFill>
                <a:latin typeface="Calibri"/>
                <a:ea typeface="Calibri"/>
                <a:cs typeface="Calibri"/>
              </a:rPr>
              <a:t>تحریفات </a:t>
            </a:r>
            <a:r>
              <a:rPr lang="fa-IR" sz="2800" b="1" dirty="0">
                <a:solidFill>
                  <a:srgbClr val="A39800"/>
                </a:solidFill>
                <a:latin typeface="Calibri"/>
                <a:ea typeface="Calibri"/>
                <a:cs typeface="Calibri"/>
              </a:rPr>
              <a:t>رسانه‌ای با استفاده از </a:t>
            </a:r>
            <a:r>
              <a:rPr lang="fa-IR" sz="2800" b="1" dirty="0">
                <a:solidFill>
                  <a:srgbClr val="DBBE00"/>
                </a:solidFill>
                <a:latin typeface="Calibri"/>
                <a:ea typeface="Calibri"/>
                <a:cs typeface="Calibri"/>
              </a:rPr>
              <a:t>منابع معتبر </a:t>
            </a:r>
            <a:r>
              <a:rPr lang="fa-IR" sz="2800" b="1" dirty="0">
                <a:solidFill>
                  <a:srgbClr val="A39800"/>
                </a:solidFill>
                <a:latin typeface="Calibri"/>
                <a:ea typeface="Calibri"/>
                <a:cs typeface="Calibri"/>
              </a:rPr>
              <a:t>سعی در </a:t>
            </a:r>
            <a:r>
              <a:rPr lang="fa-IR" sz="2800" b="1" dirty="0">
                <a:solidFill>
                  <a:srgbClr val="DBBE00"/>
                </a:solidFill>
                <a:latin typeface="Calibri"/>
                <a:ea typeface="Calibri"/>
                <a:cs typeface="Calibri"/>
              </a:rPr>
              <a:t>برطرف </a:t>
            </a:r>
            <a:r>
              <a:rPr lang="fa-IR" sz="2800" b="1" dirty="0">
                <a:solidFill>
                  <a:srgbClr val="A39800"/>
                </a:solidFill>
                <a:latin typeface="Calibri"/>
                <a:ea typeface="Calibri"/>
                <a:cs typeface="Calibri"/>
              </a:rPr>
              <a:t>کردن </a:t>
            </a:r>
            <a:r>
              <a:rPr lang="fa-IR" sz="2800" b="1" dirty="0">
                <a:solidFill>
                  <a:srgbClr val="DBBE00"/>
                </a:solidFill>
                <a:latin typeface="Calibri"/>
                <a:ea typeface="Calibri"/>
                <a:cs typeface="Calibri"/>
              </a:rPr>
              <a:t>نیاز</a:t>
            </a:r>
            <a:r>
              <a:rPr lang="fa-IR" sz="2800" b="1" dirty="0">
                <a:solidFill>
                  <a:srgbClr val="A39800"/>
                </a:solidFill>
                <a:latin typeface="Calibri"/>
                <a:ea typeface="Calibri"/>
                <a:cs typeface="Calibri"/>
              </a:rPr>
              <a:t> مخاطبین خود در این زمینه دارد.</a:t>
            </a:r>
          </a:p>
        </p:txBody>
      </p:sp>
      <p:pic>
        <p:nvPicPr>
          <p:cNvPr id="2" name="Picture 1" descr="A stack of books with an open book&#10;&#10;Description automatically generated">
            <a:extLst>
              <a:ext uri="{FF2B5EF4-FFF2-40B4-BE49-F238E27FC236}">
                <a16:creationId xmlns:a16="http://schemas.microsoft.com/office/drawing/2014/main" id="{36F22FA4-44E2-5494-1395-689C0A557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956" y="2904594"/>
            <a:ext cx="4123390" cy="4114800"/>
          </a:xfrm>
          <a:prstGeom prst="rect">
            <a:avLst/>
          </a:prstGeom>
        </p:spPr>
      </p:pic>
      <p:pic>
        <p:nvPicPr>
          <p:cNvPr id="5" name="Picture 4" descr="A child using a computer&#10;&#10;Description automatically generated">
            <a:extLst>
              <a:ext uri="{FF2B5EF4-FFF2-40B4-BE49-F238E27FC236}">
                <a16:creationId xmlns:a16="http://schemas.microsoft.com/office/drawing/2014/main" id="{BB3D0FBE-F950-2A3D-40F6-11942AE4D7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819" t="18886" r="37088" b="17936"/>
          <a:stretch/>
        </p:blipFill>
        <p:spPr>
          <a:xfrm>
            <a:off x="3640516" y="3520071"/>
            <a:ext cx="2978785" cy="2649349"/>
          </a:xfrm>
          <a:prstGeom prst="rect">
            <a:avLst/>
          </a:prstGeom>
        </p:spPr>
      </p:pic>
      <p:pic>
        <p:nvPicPr>
          <p:cNvPr id="7" name="Picture 6" descr="A magnifying glass with a black handle&#10;&#10;Description automatically generated">
            <a:extLst>
              <a:ext uri="{FF2B5EF4-FFF2-40B4-BE49-F238E27FC236}">
                <a16:creationId xmlns:a16="http://schemas.microsoft.com/office/drawing/2014/main" id="{9C45B86B-9356-DB0B-6047-767D9684AD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74" t="33840" r="24895" b="22947"/>
          <a:stretch/>
        </p:blipFill>
        <p:spPr>
          <a:xfrm>
            <a:off x="4342964" y="670945"/>
            <a:ext cx="3274200" cy="277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79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نگهدارنده مکان تصویر 5">
            <a:extLst>
              <a:ext uri="{FF2B5EF4-FFF2-40B4-BE49-F238E27FC236}">
                <a16:creationId xmlns:a16="http://schemas.microsoft.com/office/drawing/2014/main" id="{0D35725B-A10E-96D8-C16A-C74AB68D83A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7278" y="424390"/>
            <a:ext cx="7440442" cy="1595444"/>
          </a:xfr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fa-IR" sz="2800" b="1" dirty="0" err="1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بازخوردگیری</a:t>
            </a:r>
            <a:r>
              <a:rPr lang="fa-IR" sz="2800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:</a:t>
            </a:r>
          </a:p>
          <a:p>
            <a:pPr marL="0" indent="0" algn="ctr">
              <a:buNone/>
            </a:pPr>
            <a:r>
              <a:rPr lang="fa-IR" sz="2800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از افراد شرکت کننده سوالاتی درباره ی کیفیت و چگونگی اجرا میشود، همچنین بازخورد بسیار </a:t>
            </a:r>
            <a:r>
              <a:rPr lang="fa-IR" sz="2800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مثبت</a:t>
            </a:r>
            <a:r>
              <a:rPr lang="fa-IR" sz="2800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و </a:t>
            </a:r>
            <a:r>
              <a:rPr lang="fa-IR" sz="2800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امیدوار</a:t>
            </a:r>
            <a:r>
              <a:rPr lang="fa-IR" sz="2800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کننده بوده</a:t>
            </a:r>
            <a:r>
              <a:rPr lang="fa-IR" sz="2800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Tahoma"/>
              </a:rPr>
              <a:t>.</a:t>
            </a:r>
            <a:endParaRPr lang="fa-IR" sz="2800" dirty="0">
              <a:solidFill>
                <a:schemeClr val="accent4">
                  <a:lumMod val="75000"/>
                </a:schemeClr>
              </a:solidFill>
              <a:cs typeface="Tahoma"/>
            </a:endParaRP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D3298E0E-339B-D711-B1CB-6744171FDC5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985187" y="424390"/>
            <a:ext cx="3737909" cy="1599742"/>
          </a:xfr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fa-IR" sz="2800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طرح </a:t>
            </a:r>
            <a:r>
              <a:rPr lang="fa-IR" sz="2800" b="1" dirty="0">
                <a:latin typeface="Calibri"/>
                <a:ea typeface="Calibri"/>
                <a:cs typeface="Calibri"/>
              </a:rPr>
              <a:t>تخصصی</a:t>
            </a:r>
            <a:r>
              <a:rPr lang="fa-IR" sz="2800" b="1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a-IR" sz="2800" b="1" dirty="0">
                <a:latin typeface="Calibri"/>
                <a:ea typeface="Calibri"/>
                <a:cs typeface="Calibri"/>
              </a:rPr>
              <a:t>نوجوان</a:t>
            </a:r>
            <a:r>
              <a:rPr lang="fa-IR" sz="2800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است و </a:t>
            </a:r>
            <a:r>
              <a:rPr lang="fa-IR" sz="2800" dirty="0" err="1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بارسیدن</a:t>
            </a:r>
            <a:r>
              <a:rPr lang="fa-IR" sz="2800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تعداد به</a:t>
            </a:r>
            <a:r>
              <a:rPr lang="fa-IR" sz="2800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a-IR" sz="2800" dirty="0">
                <a:latin typeface="Calibri"/>
                <a:ea typeface="Calibri"/>
                <a:cs typeface="Calibri"/>
              </a:rPr>
              <a:t>حد</a:t>
            </a:r>
            <a:r>
              <a:rPr lang="fa-IR" sz="2800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a-IR" sz="2800" dirty="0">
                <a:latin typeface="Calibri"/>
                <a:ea typeface="Calibri"/>
                <a:cs typeface="Calibri"/>
              </a:rPr>
              <a:t>نصاب</a:t>
            </a:r>
            <a:r>
              <a:rPr lang="fa-IR" sz="2800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برگزار میشود، </a:t>
            </a:r>
            <a:r>
              <a:rPr lang="fa-IR" sz="2800" dirty="0">
                <a:latin typeface="Calibri"/>
                <a:ea typeface="Calibri"/>
                <a:cs typeface="Calibri"/>
              </a:rPr>
              <a:t>گزینش</a:t>
            </a:r>
            <a:r>
              <a:rPr lang="fa-IR" sz="2800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خاصی  ندارد.</a:t>
            </a:r>
          </a:p>
        </p:txBody>
      </p:sp>
      <p:sp>
        <p:nvSpPr>
          <p:cNvPr id="5" name="کادر متن 4">
            <a:extLst>
              <a:ext uri="{FF2B5EF4-FFF2-40B4-BE49-F238E27FC236}">
                <a16:creationId xmlns:a16="http://schemas.microsoft.com/office/drawing/2014/main" id="{0E264527-742D-0542-2EEF-F207DFD06A07}"/>
              </a:ext>
            </a:extLst>
          </p:cNvPr>
          <p:cNvSpPr txBox="1"/>
          <p:nvPr/>
        </p:nvSpPr>
        <p:spPr>
          <a:xfrm rot="10800000" flipV="1">
            <a:off x="7985187" y="2378869"/>
            <a:ext cx="3737909" cy="4031873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91440" tIns="45720" rIns="91440" bIns="45720" rtlCol="1" anchor="t">
            <a:spAutoFit/>
          </a:bodyPr>
          <a:lstStyle/>
          <a:p>
            <a:pPr algn="ctr"/>
            <a:r>
              <a:rPr lang="fa-IR" sz="2800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ا</a:t>
            </a:r>
            <a:r>
              <a:rPr lang="fa-IR" sz="3200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رائه‌ی طرح در دو نشست مهم کشوری:</a:t>
            </a:r>
          </a:p>
          <a:p>
            <a:pPr algn="ctr"/>
            <a:r>
              <a:rPr lang="fa-IR" sz="3200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a-IR" sz="3200" b="1" dirty="0">
                <a:solidFill>
                  <a:schemeClr val="accent4"/>
                </a:solidFill>
                <a:latin typeface="Calibri"/>
                <a:ea typeface="Calibri"/>
                <a:cs typeface="Calibri"/>
              </a:rPr>
              <a:t>۱-رویدادِ کشوری بهشت</a:t>
            </a:r>
            <a:r>
              <a:rPr lang="fa-IR" sz="3200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: برگزیده شدن طرح به عنوانِ برتر کشوری،</a:t>
            </a:r>
          </a:p>
          <a:p>
            <a:pPr algn="ctr"/>
            <a:r>
              <a:rPr lang="fa-IR" sz="3200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a-IR" sz="3200" b="1" dirty="0">
                <a:solidFill>
                  <a:schemeClr val="accent4"/>
                </a:solidFill>
                <a:latin typeface="Calibri"/>
                <a:ea typeface="Calibri"/>
                <a:cs typeface="Calibri"/>
              </a:rPr>
              <a:t>۲-اجلاس ملی روایت پیشرفت</a:t>
            </a:r>
            <a:r>
              <a:rPr lang="fa-IR" sz="3200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 با حضور شهید جمهور</a:t>
            </a:r>
            <a:endParaRPr lang="fa-IR" sz="3200" b="1" dirty="0">
              <a:solidFill>
                <a:schemeClr val="accent4">
                  <a:lumMod val="75000"/>
                </a:schemeClr>
              </a:solidFill>
              <a:cs typeface="Tahoma"/>
            </a:endParaRPr>
          </a:p>
        </p:txBody>
      </p:sp>
      <p:pic>
        <p:nvPicPr>
          <p:cNvPr id="2" name="Picture 1" descr="A group of men standing in front of a large screen&#10;&#10;Description automatically generated">
            <a:extLst>
              <a:ext uri="{FF2B5EF4-FFF2-40B4-BE49-F238E27FC236}">
                <a16:creationId xmlns:a16="http://schemas.microsoft.com/office/drawing/2014/main" id="{20765EFC-CEC8-50E2-FE3D-319FFD581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962" y="4173908"/>
            <a:ext cx="2980481" cy="1895779"/>
          </a:xfrm>
          <a:prstGeom prst="rect">
            <a:avLst/>
          </a:prstGeom>
        </p:spPr>
      </p:pic>
      <p:pic>
        <p:nvPicPr>
          <p:cNvPr id="3" name="Picture 2" descr="A group of women on stage in a room with chairs and a large screen&#10;&#10;Description automatically generated">
            <a:extLst>
              <a:ext uri="{FF2B5EF4-FFF2-40B4-BE49-F238E27FC236}">
                <a16:creationId xmlns:a16="http://schemas.microsoft.com/office/drawing/2014/main" id="{57FFAE29-0213-75C5-297B-2758327D8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52" y="4178461"/>
            <a:ext cx="3474843" cy="1886674"/>
          </a:xfrm>
          <a:prstGeom prst="rect">
            <a:avLst/>
          </a:prstGeom>
        </p:spPr>
      </p:pic>
      <p:pic>
        <p:nvPicPr>
          <p:cNvPr id="7" name="Picture 6" descr="A person on a stage&#10;&#10;Description automatically generated">
            <a:extLst>
              <a:ext uri="{FF2B5EF4-FFF2-40B4-BE49-F238E27FC236}">
                <a16:creationId xmlns:a16="http://schemas.microsoft.com/office/drawing/2014/main" id="{7BB82137-E72E-216A-1185-848764E05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69" y="2288893"/>
            <a:ext cx="3472407" cy="1875099"/>
          </a:xfrm>
          <a:prstGeom prst="rect">
            <a:avLst/>
          </a:prstGeom>
        </p:spPr>
      </p:pic>
      <p:pic>
        <p:nvPicPr>
          <p:cNvPr id="9" name="Picture 8" descr="A person wearing a black robe and standing on a stage&#10;&#10;Description automatically generated">
            <a:extLst>
              <a:ext uri="{FF2B5EF4-FFF2-40B4-BE49-F238E27FC236}">
                <a16:creationId xmlns:a16="http://schemas.microsoft.com/office/drawing/2014/main" id="{B8E4164F-4114-53D6-A073-F27BE6D04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962" y="2287568"/>
            <a:ext cx="2980482" cy="18777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18F70A-612F-BA82-B2CE-F83D803BD484}"/>
              </a:ext>
            </a:extLst>
          </p:cNvPr>
          <p:cNvSpPr txBox="1"/>
          <p:nvPr/>
        </p:nvSpPr>
        <p:spPr>
          <a:xfrm>
            <a:off x="500352" y="6118354"/>
            <a:ext cx="2745795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err="1">
                <a:latin typeface="Calibri"/>
                <a:ea typeface="Calibri"/>
                <a:cs typeface="Calibri"/>
              </a:rPr>
              <a:t>اجلاس</a:t>
            </a:r>
            <a:r>
              <a:rPr lang="en-US" sz="2400" b="1" dirty="0">
                <a:latin typeface="Calibri"/>
                <a:ea typeface="Calibri"/>
                <a:cs typeface="Calibri"/>
              </a:rPr>
              <a:t> </a:t>
            </a:r>
            <a:r>
              <a:rPr lang="en-US" sz="2400" b="1" dirty="0" err="1">
                <a:latin typeface="Calibri"/>
                <a:ea typeface="Calibri"/>
                <a:cs typeface="Calibri"/>
              </a:rPr>
              <a:t>ملی</a:t>
            </a:r>
            <a:r>
              <a:rPr lang="en-US" sz="2400" b="1" dirty="0">
                <a:latin typeface="Calibri"/>
                <a:ea typeface="Calibri"/>
                <a:cs typeface="Calibri"/>
              </a:rPr>
              <a:t> </a:t>
            </a:r>
            <a:r>
              <a:rPr lang="en-US" sz="2400" b="1" dirty="0" err="1">
                <a:latin typeface="Calibri"/>
                <a:ea typeface="Calibri"/>
                <a:cs typeface="Calibri"/>
              </a:rPr>
              <a:t>بهشت</a:t>
            </a:r>
            <a:endParaRPr lang="en-US" sz="24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49D4AC-4B26-E5EC-FE1C-744DD5A4B7FC}"/>
              </a:ext>
            </a:extLst>
          </p:cNvPr>
          <p:cNvSpPr txBox="1"/>
          <p:nvPr/>
        </p:nvSpPr>
        <p:spPr>
          <a:xfrm>
            <a:off x="4167963" y="6118354"/>
            <a:ext cx="3249479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err="1">
                <a:latin typeface="Calibri"/>
                <a:ea typeface="Calibri"/>
                <a:cs typeface="Calibri"/>
              </a:rPr>
              <a:t>اجلاس</a:t>
            </a:r>
            <a:r>
              <a:rPr lang="en-US" sz="2400" b="1" dirty="0">
                <a:latin typeface="Calibri"/>
                <a:ea typeface="Calibri"/>
                <a:cs typeface="Calibri"/>
              </a:rPr>
              <a:t> </a:t>
            </a:r>
            <a:r>
              <a:rPr lang="en-US" sz="2400" b="1" dirty="0" err="1">
                <a:latin typeface="Calibri"/>
                <a:ea typeface="Calibri"/>
                <a:cs typeface="Calibri"/>
              </a:rPr>
              <a:t>ملی</a:t>
            </a:r>
            <a:r>
              <a:rPr lang="en-US" sz="2400" b="1" dirty="0">
                <a:latin typeface="Calibri"/>
                <a:ea typeface="Calibri"/>
                <a:cs typeface="Calibri"/>
              </a:rPr>
              <a:t> </a:t>
            </a:r>
            <a:r>
              <a:rPr lang="en-US" sz="2400" b="1" dirty="0" err="1">
                <a:latin typeface="Calibri"/>
                <a:ea typeface="Calibri"/>
                <a:cs typeface="Calibri"/>
              </a:rPr>
              <a:t>روایت</a:t>
            </a:r>
            <a:r>
              <a:rPr lang="en-US" sz="2400" b="1" dirty="0">
                <a:latin typeface="Calibri"/>
                <a:ea typeface="Calibri"/>
                <a:cs typeface="Calibri"/>
              </a:rPr>
              <a:t> </a:t>
            </a:r>
            <a:r>
              <a:rPr lang="en-US" sz="2400" b="1" dirty="0" err="1">
                <a:latin typeface="Calibri"/>
                <a:ea typeface="Calibri"/>
                <a:cs typeface="Calibri"/>
              </a:rPr>
              <a:t>پیشرفت</a:t>
            </a:r>
            <a:endParaRPr lang="en-US" sz="2400" b="1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637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B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کادر متن 1">
            <a:extLst>
              <a:ext uri="{FF2B5EF4-FFF2-40B4-BE49-F238E27FC236}">
                <a16:creationId xmlns:a16="http://schemas.microsoft.com/office/drawing/2014/main" id="{ED20F7B5-7666-5C09-933F-F8E1CFBC57E2}"/>
              </a:ext>
            </a:extLst>
          </p:cNvPr>
          <p:cNvSpPr txBox="1"/>
          <p:nvPr/>
        </p:nvSpPr>
        <p:spPr>
          <a:xfrm>
            <a:off x="999496" y="2788084"/>
            <a:ext cx="10192988" cy="1015663"/>
          </a:xfrm>
          <a:prstGeom prst="rect">
            <a:avLst/>
          </a:prstGeom>
          <a:solidFill>
            <a:srgbClr val="EFD9FF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1" anchor="b">
            <a:spAutoFit/>
          </a:bodyPr>
          <a:lstStyle/>
          <a:p>
            <a:pPr algn="ctr"/>
            <a:r>
              <a:rPr lang="fa-IR" sz="2000" b="1" dirty="0">
                <a:solidFill>
                  <a:srgbClr val="7030A0"/>
                </a:solidFill>
                <a:latin typeface="Calibri"/>
                <a:ea typeface="Dotum"/>
                <a:cs typeface="Calibri"/>
              </a:rPr>
              <a:t>مسیر درآمد زایی: </a:t>
            </a:r>
            <a:r>
              <a:rPr lang="fa-IR" sz="2000" b="1" dirty="0">
                <a:solidFill>
                  <a:srgbClr val="CA80FF"/>
                </a:solidFill>
                <a:latin typeface="Calibri"/>
                <a:ea typeface="Dotum"/>
                <a:cs typeface="Calibri"/>
              </a:rPr>
              <a:t>
ابتدا برای جذب مخاطب سعی بر این است که </a:t>
            </a:r>
            <a:r>
              <a:rPr lang="fa-IR" sz="2000" b="1" dirty="0">
                <a:solidFill>
                  <a:srgbClr val="9500FF"/>
                </a:solidFill>
                <a:latin typeface="Calibri"/>
                <a:ea typeface="Dotum"/>
                <a:cs typeface="Calibri"/>
              </a:rPr>
              <a:t>مبلغی </a:t>
            </a:r>
            <a:r>
              <a:rPr lang="fa-IR" sz="2000" b="1" dirty="0">
                <a:solidFill>
                  <a:srgbClr val="CA80FF"/>
                </a:solidFill>
                <a:latin typeface="Calibri"/>
                <a:ea typeface="Dotum"/>
                <a:cs typeface="Calibri"/>
              </a:rPr>
              <a:t>برای </a:t>
            </a:r>
            <a:r>
              <a:rPr lang="fa-IR" sz="2000" b="1" dirty="0">
                <a:solidFill>
                  <a:srgbClr val="9500FF"/>
                </a:solidFill>
                <a:latin typeface="Calibri"/>
                <a:ea typeface="Dotum"/>
                <a:cs typeface="Calibri"/>
              </a:rPr>
              <a:t>حضور </a:t>
            </a:r>
            <a:r>
              <a:rPr lang="fa-IR" sz="2000" b="1" dirty="0">
                <a:solidFill>
                  <a:srgbClr val="CA80FF"/>
                </a:solidFill>
                <a:latin typeface="Calibri"/>
                <a:ea typeface="Dotum"/>
                <a:cs typeface="Calibri"/>
              </a:rPr>
              <a:t>افراد درنظر گرفته نشود اما با رشد و </a:t>
            </a:r>
            <a:r>
              <a:rPr lang="fa-IR" sz="2000" b="1" dirty="0">
                <a:solidFill>
                  <a:srgbClr val="9500FF"/>
                </a:solidFill>
                <a:latin typeface="Calibri"/>
                <a:ea typeface="Dotum"/>
                <a:cs typeface="Calibri"/>
              </a:rPr>
              <a:t>فراگیر </a:t>
            </a:r>
            <a:r>
              <a:rPr lang="fa-IR" sz="2000" b="1" dirty="0">
                <a:solidFill>
                  <a:srgbClr val="CA80FF"/>
                </a:solidFill>
                <a:latin typeface="Calibri"/>
                <a:ea typeface="Dotum"/>
                <a:cs typeface="Calibri"/>
              </a:rPr>
              <a:t>شدن اتاق رهبان می‌توان </a:t>
            </a:r>
            <a:r>
              <a:rPr lang="fa-IR" sz="2000" b="1" dirty="0">
                <a:solidFill>
                  <a:srgbClr val="9500FF"/>
                </a:solidFill>
                <a:latin typeface="Calibri"/>
                <a:ea typeface="Dotum"/>
                <a:cs typeface="Calibri"/>
              </a:rPr>
              <a:t>مبلغی متعادل</a:t>
            </a:r>
            <a:r>
              <a:rPr lang="fa-IR" sz="2000" b="1" dirty="0">
                <a:solidFill>
                  <a:srgbClr val="CA80FF"/>
                </a:solidFill>
                <a:latin typeface="Calibri"/>
                <a:ea typeface="Dotum"/>
                <a:cs typeface="Calibri"/>
              </a:rPr>
              <a:t> برای حضور افراد در اتاق رهبان</a:t>
            </a:r>
            <a:r>
              <a:rPr lang="fa-IR" sz="2000" b="1" dirty="0">
                <a:solidFill>
                  <a:srgbClr val="9500FF"/>
                </a:solidFill>
                <a:latin typeface="Calibri"/>
                <a:ea typeface="Dotum"/>
                <a:cs typeface="Calibri"/>
              </a:rPr>
              <a:t> اخد</a:t>
            </a:r>
            <a:r>
              <a:rPr lang="fa-IR" sz="2000" b="1" dirty="0">
                <a:solidFill>
                  <a:srgbClr val="CA80FF"/>
                </a:solidFill>
                <a:latin typeface="Calibri"/>
                <a:ea typeface="Dotum"/>
                <a:cs typeface="Calibri"/>
              </a:rPr>
              <a:t> نمود تا مخارج حاصله‌ی آن تامین شود.</a:t>
            </a:r>
            <a:endParaRPr lang="fa-IR" sz="2000" dirty="0">
              <a:solidFill>
                <a:srgbClr val="EFD9FF"/>
              </a:solidFill>
              <a:latin typeface="Dotum"/>
              <a:ea typeface="Dotum"/>
              <a:cs typeface="Tahoma"/>
            </a:endParaRPr>
          </a:p>
        </p:txBody>
      </p:sp>
      <p:sp>
        <p:nvSpPr>
          <p:cNvPr id="3" name="پیکان: شورون 2">
            <a:extLst>
              <a:ext uri="{FF2B5EF4-FFF2-40B4-BE49-F238E27FC236}">
                <a16:creationId xmlns:a16="http://schemas.microsoft.com/office/drawing/2014/main" id="{E2F612FD-FD0D-C8EB-7708-99A4A661EA2E}"/>
              </a:ext>
            </a:extLst>
          </p:cNvPr>
          <p:cNvSpPr/>
          <p:nvPr/>
        </p:nvSpPr>
        <p:spPr>
          <a:xfrm rot="5400000">
            <a:off x="5793915" y="1457519"/>
            <a:ext cx="604157" cy="1175476"/>
          </a:xfrm>
          <a:prstGeom prst="chevron">
            <a:avLst>
              <a:gd name="adj" fmla="val 76094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bg1"/>
              </a:solidFill>
            </a:endParaRPr>
          </a:p>
        </p:txBody>
      </p:sp>
      <p:sp>
        <p:nvSpPr>
          <p:cNvPr id="4" name="کادر متن 3">
            <a:extLst>
              <a:ext uri="{FF2B5EF4-FFF2-40B4-BE49-F238E27FC236}">
                <a16:creationId xmlns:a16="http://schemas.microsoft.com/office/drawing/2014/main" id="{8BA72F82-7235-6334-BDF8-9321520107B9}"/>
              </a:ext>
            </a:extLst>
          </p:cNvPr>
          <p:cNvSpPr txBox="1"/>
          <p:nvPr/>
        </p:nvSpPr>
        <p:spPr>
          <a:xfrm>
            <a:off x="1503062" y="324065"/>
            <a:ext cx="9185857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1" anchor="ctr">
            <a:spAutoFit/>
          </a:bodyPr>
          <a:lstStyle/>
          <a:p>
            <a:pPr algn="ctr"/>
            <a:r>
              <a:rPr lang="fa-IR" sz="2000" b="1" dirty="0">
                <a:solidFill>
                  <a:srgbClr val="318B71"/>
                </a:solidFill>
                <a:latin typeface="Calibri"/>
                <a:ea typeface="Calibri"/>
                <a:cs typeface="Calibri"/>
              </a:rPr>
              <a:t>منبع تامین هزینه‌ها: 
 سرمایه اولیه که مبلغ کمی است  توسط</a:t>
            </a:r>
            <a:r>
              <a:rPr lang="fa-IR" sz="2000" b="1" dirty="0">
                <a:solidFill>
                  <a:schemeClr val="accent4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a-IR" sz="2000" b="1" dirty="0">
                <a:solidFill>
                  <a:srgbClr val="00BD87"/>
                </a:solidFill>
                <a:latin typeface="Calibri"/>
                <a:ea typeface="Calibri"/>
                <a:cs typeface="Calibri"/>
              </a:rPr>
              <a:t>اعضای تیم تامین شده </a:t>
            </a:r>
            <a:r>
              <a:rPr lang="fa-IR" sz="2000" b="1" dirty="0">
                <a:solidFill>
                  <a:srgbClr val="318B71"/>
                </a:solidFill>
                <a:latin typeface="Calibri"/>
                <a:ea typeface="Calibri"/>
                <a:cs typeface="Calibri"/>
              </a:rPr>
              <a:t>و سپس با </a:t>
            </a:r>
            <a:r>
              <a:rPr lang="fa-IR" sz="2000" b="1" dirty="0">
                <a:solidFill>
                  <a:srgbClr val="00BD87"/>
                </a:solidFill>
                <a:latin typeface="Calibri"/>
                <a:ea typeface="Calibri"/>
                <a:cs typeface="Calibri"/>
              </a:rPr>
              <a:t>رشد </a:t>
            </a:r>
            <a:r>
              <a:rPr lang="fa-IR" sz="2000" b="1" dirty="0">
                <a:solidFill>
                  <a:srgbClr val="318B71"/>
                </a:solidFill>
                <a:latin typeface="Calibri"/>
                <a:ea typeface="Calibri"/>
                <a:cs typeface="Calibri"/>
              </a:rPr>
              <a:t>و پیشرفت اتاق رهبان، مسیر </a:t>
            </a:r>
            <a:r>
              <a:rPr lang="fa-IR" sz="2000" b="1" dirty="0">
                <a:solidFill>
                  <a:srgbClr val="00BD87"/>
                </a:solidFill>
                <a:latin typeface="Calibri"/>
                <a:ea typeface="Calibri"/>
                <a:cs typeface="Calibri"/>
              </a:rPr>
              <a:t>درآمدزایی </a:t>
            </a:r>
            <a:r>
              <a:rPr lang="fa-IR" sz="2000" b="1" dirty="0">
                <a:solidFill>
                  <a:srgbClr val="318B71"/>
                </a:solidFill>
                <a:latin typeface="Calibri"/>
                <a:ea typeface="Calibri"/>
                <a:cs typeface="Calibri"/>
              </a:rPr>
              <a:t>و تامین </a:t>
            </a:r>
            <a:r>
              <a:rPr lang="fa-IR" sz="2000" b="1" dirty="0">
                <a:solidFill>
                  <a:srgbClr val="00BD87"/>
                </a:solidFill>
                <a:latin typeface="Calibri"/>
                <a:ea typeface="Calibri"/>
                <a:cs typeface="Calibri"/>
              </a:rPr>
              <a:t>مخارج </a:t>
            </a:r>
            <a:r>
              <a:rPr lang="fa-IR" sz="2000" b="1" dirty="0">
                <a:solidFill>
                  <a:srgbClr val="318B71"/>
                </a:solidFill>
                <a:latin typeface="Calibri"/>
                <a:ea typeface="Calibri"/>
                <a:cs typeface="Calibri"/>
              </a:rPr>
              <a:t>آن نیز فراهم خواهد شد</a:t>
            </a:r>
            <a:r>
              <a:rPr lang="fa-IR" dirty="0">
                <a:solidFill>
                  <a:srgbClr val="318B71"/>
                </a:solidFill>
                <a:cs typeface="Tahoma"/>
              </a:rPr>
              <a:t> .</a:t>
            </a:r>
          </a:p>
        </p:txBody>
      </p:sp>
      <p:sp>
        <p:nvSpPr>
          <p:cNvPr id="11" name="پیکان: شورون 10">
            <a:extLst>
              <a:ext uri="{FF2B5EF4-FFF2-40B4-BE49-F238E27FC236}">
                <a16:creationId xmlns:a16="http://schemas.microsoft.com/office/drawing/2014/main" id="{FF1B9905-1622-61C0-1055-501130BEDA49}"/>
              </a:ext>
            </a:extLst>
          </p:cNvPr>
          <p:cNvSpPr/>
          <p:nvPr/>
        </p:nvSpPr>
        <p:spPr>
          <a:xfrm rot="5400000">
            <a:off x="5703023" y="3885425"/>
            <a:ext cx="604157" cy="1175476"/>
          </a:xfrm>
          <a:prstGeom prst="chevron">
            <a:avLst>
              <a:gd name="adj" fmla="val 76094"/>
            </a:avLst>
          </a:prstGeom>
          <a:ln>
            <a:solidFill>
              <a:srgbClr val="95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5" name="کادر متن 4">
            <a:extLst>
              <a:ext uri="{FF2B5EF4-FFF2-40B4-BE49-F238E27FC236}">
                <a16:creationId xmlns:a16="http://schemas.microsoft.com/office/drawing/2014/main" id="{75F123BD-FAAF-4E29-DB8E-59264F57E552}"/>
              </a:ext>
            </a:extLst>
          </p:cNvPr>
          <p:cNvSpPr txBox="1"/>
          <p:nvPr/>
        </p:nvSpPr>
        <p:spPr>
          <a:xfrm>
            <a:off x="867616" y="5155352"/>
            <a:ext cx="10456747" cy="1323439"/>
          </a:xfrm>
          <a:prstGeom prst="rect">
            <a:avLst/>
          </a:prstGeom>
          <a:solidFill>
            <a:srgbClr val="FCE1B8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1" anchor="ctr">
            <a:spAutoFit/>
          </a:bodyPr>
          <a:lstStyle/>
          <a:p>
            <a:pPr algn="ctr"/>
            <a:r>
              <a:rPr lang="fa-IR" sz="2000" dirty="0">
                <a:solidFill>
                  <a:srgbClr val="FF8800"/>
                </a:solidFill>
                <a:latin typeface="Calibri"/>
                <a:ea typeface="Calibri"/>
                <a:cs typeface="Calibri"/>
              </a:rPr>
              <a:t>سیر تبلیغاتی ایده : 
 ابتدا با حضور، </a:t>
            </a:r>
            <a:r>
              <a:rPr lang="fa-IR" sz="2000" b="1" dirty="0">
                <a:solidFill>
                  <a:srgbClr val="FF5900"/>
                </a:solidFill>
                <a:latin typeface="Calibri"/>
                <a:ea typeface="Calibri"/>
                <a:cs typeface="Calibri"/>
              </a:rPr>
              <a:t>سفیران گروه</a:t>
            </a:r>
            <a:r>
              <a:rPr lang="fa-IR" sz="2000" dirty="0">
                <a:solidFill>
                  <a:srgbClr val="FF8800"/>
                </a:solidFill>
                <a:latin typeface="Calibri"/>
                <a:ea typeface="Calibri"/>
                <a:cs typeface="Calibri"/>
              </a:rPr>
              <a:t> در مدارس و </a:t>
            </a:r>
            <a:r>
              <a:rPr lang="fa-IR" sz="2000" b="1" dirty="0">
                <a:solidFill>
                  <a:srgbClr val="FF5900"/>
                </a:solidFill>
                <a:latin typeface="Calibri"/>
                <a:ea typeface="Calibri"/>
                <a:cs typeface="Calibri"/>
              </a:rPr>
              <a:t>رایزنی</a:t>
            </a:r>
            <a:r>
              <a:rPr lang="fa-IR" sz="2000" dirty="0">
                <a:solidFill>
                  <a:srgbClr val="FF59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a-IR" sz="2000" dirty="0">
                <a:solidFill>
                  <a:srgbClr val="FF8800"/>
                </a:solidFill>
                <a:latin typeface="Calibri"/>
                <a:ea typeface="Calibri"/>
                <a:cs typeface="Calibri"/>
              </a:rPr>
              <a:t>با مدیران </a:t>
            </a:r>
            <a:r>
              <a:rPr lang="fa-IR" sz="2000" b="1" dirty="0">
                <a:solidFill>
                  <a:srgbClr val="FF5900"/>
                </a:solidFill>
                <a:latin typeface="Calibri"/>
                <a:ea typeface="Calibri"/>
                <a:cs typeface="Calibri"/>
              </a:rPr>
              <a:t>مدارس</a:t>
            </a:r>
            <a:r>
              <a:rPr lang="fa-IR" sz="2000" dirty="0">
                <a:solidFill>
                  <a:srgbClr val="FF8800"/>
                </a:solidFill>
                <a:latin typeface="Calibri"/>
                <a:ea typeface="Calibri"/>
                <a:cs typeface="Calibri"/>
              </a:rPr>
              <a:t> در قالب </a:t>
            </a:r>
            <a:r>
              <a:rPr lang="fa-IR" sz="2000" dirty="0">
                <a:solidFill>
                  <a:srgbClr val="FF5900"/>
                </a:solidFill>
                <a:latin typeface="Calibri"/>
                <a:ea typeface="Calibri"/>
                <a:cs typeface="Calibri"/>
              </a:rPr>
              <a:t>اردو</a:t>
            </a:r>
            <a:r>
              <a:rPr lang="fa-IR" sz="2000" dirty="0">
                <a:solidFill>
                  <a:srgbClr val="FF8800"/>
                </a:solidFill>
                <a:latin typeface="Calibri"/>
                <a:ea typeface="Calibri"/>
                <a:cs typeface="Calibri"/>
              </a:rPr>
              <a:t>های دانش آموزی،</a:t>
            </a:r>
          </a:p>
          <a:p>
            <a:pPr algn="ctr"/>
            <a:r>
              <a:rPr lang="fa-IR" sz="2000" dirty="0">
                <a:solidFill>
                  <a:srgbClr val="FF8800"/>
                </a:solidFill>
                <a:latin typeface="Calibri"/>
                <a:ea typeface="Calibri"/>
                <a:cs typeface="Calibri"/>
              </a:rPr>
              <a:t> با </a:t>
            </a:r>
            <a:r>
              <a:rPr lang="fa-IR" sz="2000" b="1" dirty="0">
                <a:solidFill>
                  <a:srgbClr val="FF5900"/>
                </a:solidFill>
                <a:latin typeface="Calibri"/>
                <a:ea typeface="Calibri"/>
                <a:cs typeface="Calibri"/>
              </a:rPr>
              <a:t>تبلیغات میدانی</a:t>
            </a:r>
            <a:r>
              <a:rPr lang="fa-IR" sz="2000" dirty="0">
                <a:solidFill>
                  <a:srgbClr val="FF8800"/>
                </a:solidFill>
                <a:latin typeface="Calibri"/>
                <a:ea typeface="Calibri"/>
                <a:cs typeface="Calibri"/>
              </a:rPr>
              <a:t> چاپ تراکت و پوستر در</a:t>
            </a:r>
            <a:r>
              <a:rPr lang="fa-IR" sz="2000" dirty="0">
                <a:solidFill>
                  <a:srgbClr val="FF5900"/>
                </a:solidFill>
                <a:latin typeface="Calibri"/>
                <a:ea typeface="Calibri"/>
                <a:cs typeface="Calibri"/>
              </a:rPr>
              <a:t> سطح شهر</a:t>
            </a:r>
            <a:r>
              <a:rPr lang="fa-IR" sz="2000" dirty="0">
                <a:solidFill>
                  <a:srgbClr val="FF8800"/>
                </a:solidFill>
                <a:latin typeface="Calibri"/>
                <a:ea typeface="Calibri"/>
                <a:cs typeface="Calibri"/>
              </a:rPr>
              <a:t> از مخاطبین هدف و عموم مردم می‌توان بهره برد. </a:t>
            </a:r>
          </a:p>
          <a:p>
            <a:pPr algn="ctr"/>
            <a:r>
              <a:rPr lang="fa-IR" sz="2000" dirty="0">
                <a:solidFill>
                  <a:srgbClr val="FF8800"/>
                </a:solidFill>
                <a:latin typeface="Calibri"/>
                <a:ea typeface="Calibri"/>
                <a:cs typeface="Calibri"/>
              </a:rPr>
              <a:t>البته </a:t>
            </a:r>
            <a:r>
              <a:rPr lang="fa-IR" sz="2000" b="1" dirty="0">
                <a:solidFill>
                  <a:srgbClr val="FF5900"/>
                </a:solidFill>
                <a:latin typeface="Calibri"/>
                <a:ea typeface="Calibri"/>
                <a:cs typeface="Calibri"/>
              </a:rPr>
              <a:t>همکاری آموزش و پرورش، </a:t>
            </a:r>
            <a:r>
              <a:rPr lang="fa-IR" sz="2000" dirty="0">
                <a:solidFill>
                  <a:srgbClr val="FF8800"/>
                </a:solidFill>
                <a:latin typeface="Calibri"/>
                <a:ea typeface="Calibri"/>
                <a:cs typeface="Calibri"/>
              </a:rPr>
              <a:t>سازمان و </a:t>
            </a:r>
            <a:r>
              <a:rPr lang="fa-IR" sz="2000" b="1" dirty="0">
                <a:solidFill>
                  <a:srgbClr val="FF5900"/>
                </a:solidFill>
                <a:latin typeface="Calibri"/>
                <a:ea typeface="Calibri"/>
                <a:cs typeface="Calibri"/>
              </a:rPr>
              <a:t>دفتر تبلیغات اسلامی،</a:t>
            </a:r>
            <a:r>
              <a:rPr lang="fa-IR" sz="2000" dirty="0">
                <a:solidFill>
                  <a:srgbClr val="FF8800"/>
                </a:solidFill>
                <a:latin typeface="Calibri"/>
                <a:ea typeface="Calibri"/>
                <a:cs typeface="Calibri"/>
              </a:rPr>
              <a:t> مراکز فرهنگی و علمی، مراکز بسیج و ... را می‌طلبد.</a:t>
            </a:r>
          </a:p>
        </p:txBody>
      </p:sp>
      <p:pic>
        <p:nvPicPr>
          <p:cNvPr id="8" name="تصویر 7">
            <a:extLst>
              <a:ext uri="{FF2B5EF4-FFF2-40B4-BE49-F238E27FC236}">
                <a16:creationId xmlns:a16="http://schemas.microsoft.com/office/drawing/2014/main" id="{0D93A075-8C73-368D-086B-5BC2297F6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7904174" y="3963353"/>
            <a:ext cx="1303750" cy="1049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تصویر 11">
            <a:extLst>
              <a:ext uri="{FF2B5EF4-FFF2-40B4-BE49-F238E27FC236}">
                <a16:creationId xmlns:a16="http://schemas.microsoft.com/office/drawing/2014/main" id="{BA3182E1-B318-3F70-CA5F-B0A647F33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838" y="3965332"/>
            <a:ext cx="1157193" cy="1015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تصویر 15">
            <a:extLst>
              <a:ext uri="{FF2B5EF4-FFF2-40B4-BE49-F238E27FC236}">
                <a16:creationId xmlns:a16="http://schemas.microsoft.com/office/drawing/2014/main" id="{22EC79B9-C1FF-0C7A-DF38-172C11BC5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400" y="1499334"/>
            <a:ext cx="1179631" cy="1129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تصویر 16">
            <a:extLst>
              <a:ext uri="{FF2B5EF4-FFF2-40B4-BE49-F238E27FC236}">
                <a16:creationId xmlns:a16="http://schemas.microsoft.com/office/drawing/2014/main" id="{2FBF730E-74A8-CA27-B442-D6D9B0F1C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4174" y="1469705"/>
            <a:ext cx="1361426" cy="1156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1306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F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F26040A7-7B0C-1052-4674-347AC3BE8807}"/>
              </a:ext>
            </a:extLst>
          </p:cNvPr>
          <p:cNvSpPr/>
          <p:nvPr/>
        </p:nvSpPr>
        <p:spPr>
          <a:xfrm>
            <a:off x="3779448" y="1986159"/>
            <a:ext cx="4633104" cy="2885682"/>
          </a:xfrm>
          <a:prstGeom prst="leftRightArrow">
            <a:avLst/>
          </a:prstGeom>
          <a:solidFill>
            <a:srgbClr val="7CD6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Calibri"/>
                <a:ea typeface="Calibri"/>
                <a:cs typeface="Calibri"/>
              </a:rPr>
              <a:t>قابلیت</a:t>
            </a:r>
            <a:r>
              <a:rPr lang="en-US" sz="4800" b="1" dirty="0">
                <a:latin typeface="Calibri"/>
                <a:ea typeface="Calibri"/>
                <a:cs typeface="Calibri"/>
              </a:rPr>
              <a:t> </a:t>
            </a:r>
            <a:r>
              <a:rPr lang="en-US" sz="4800" b="1" dirty="0" err="1">
                <a:latin typeface="Calibri"/>
                <a:ea typeface="Calibri"/>
                <a:cs typeface="Calibri"/>
              </a:rPr>
              <a:t>تکثیر</a:t>
            </a:r>
            <a:endParaRPr lang="en-US" sz="48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Scroll: Vertical 2">
            <a:extLst>
              <a:ext uri="{FF2B5EF4-FFF2-40B4-BE49-F238E27FC236}">
                <a16:creationId xmlns:a16="http://schemas.microsoft.com/office/drawing/2014/main" id="{7CF86AE4-2352-FC72-4E4F-5B289EBA4749}"/>
              </a:ext>
            </a:extLst>
          </p:cNvPr>
          <p:cNvSpPr/>
          <p:nvPr/>
        </p:nvSpPr>
        <p:spPr>
          <a:xfrm>
            <a:off x="754181" y="1127456"/>
            <a:ext cx="3266778" cy="4561470"/>
          </a:xfrm>
          <a:prstGeom prst="verticalScroll">
            <a:avLst/>
          </a:prstGeom>
          <a:solidFill>
            <a:srgbClr val="ADE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انتقال</a:t>
            </a:r>
            <a:r>
              <a:rPr lang="en-US" sz="2800" b="1" dirty="0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b="1" dirty="0" err="1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طرح</a:t>
            </a:r>
            <a:r>
              <a:rPr lang="en-US" sz="2800" b="1" dirty="0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b="1" dirty="0" err="1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به</a:t>
            </a:r>
            <a:r>
              <a:rPr lang="en-US" sz="2800" b="1" dirty="0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b="1" dirty="0" err="1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مدارس</a:t>
            </a:r>
            <a:r>
              <a:rPr lang="en-US" sz="2800" b="1" dirty="0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b="1" dirty="0" err="1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پسرانه</a:t>
            </a:r>
            <a:r>
              <a:rPr lang="fa-IR" sz="2800" b="1" dirty="0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،</a:t>
            </a:r>
            <a:r>
              <a:rPr lang="en-US" sz="2800" b="1" dirty="0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b="1" dirty="0" err="1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همچنین</a:t>
            </a:r>
            <a:r>
              <a:rPr lang="en-US" sz="2800" b="1" dirty="0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b="1" dirty="0" err="1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مساجد</a:t>
            </a:r>
            <a:r>
              <a:rPr lang="en-US" sz="2800" b="1" dirty="0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b="1" dirty="0" err="1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توسط</a:t>
            </a:r>
            <a:r>
              <a:rPr lang="en-US" sz="2800" b="1" dirty="0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b="1" dirty="0" err="1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مربیان</a:t>
            </a:r>
            <a:r>
              <a:rPr lang="en-US" sz="2800" b="1" dirty="0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b="1" dirty="0" err="1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اموزش</a:t>
            </a:r>
            <a:r>
              <a:rPr lang="en-US" sz="2800" b="1" dirty="0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b="1" dirty="0" err="1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دیده</a:t>
            </a:r>
            <a:r>
              <a:rPr lang="en-US" sz="2800" b="1" dirty="0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 برای </a:t>
            </a:r>
            <a:r>
              <a:rPr lang="en-US" sz="2800" b="1" dirty="0" err="1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اسفاده</a:t>
            </a:r>
            <a:r>
              <a:rPr lang="fa-IR" sz="2800" b="1" dirty="0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‌</a:t>
            </a:r>
            <a:r>
              <a:rPr lang="en-US" sz="2800" b="1" dirty="0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ی </a:t>
            </a:r>
            <a:r>
              <a:rPr lang="en-US" sz="2800" b="1" dirty="0" err="1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مخاطبان</a:t>
            </a:r>
            <a:r>
              <a:rPr lang="en-US" sz="2800" b="1" dirty="0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b="1" dirty="0" err="1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نوجوان</a:t>
            </a:r>
            <a:r>
              <a:rPr lang="en-US" sz="2800" b="1" dirty="0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800" b="1" dirty="0" err="1">
                <a:solidFill>
                  <a:srgbClr val="00BBFF"/>
                </a:solidFill>
                <a:latin typeface="Calibri"/>
                <a:ea typeface="Calibri"/>
                <a:cs typeface="Calibri"/>
              </a:rPr>
              <a:t>پسر</a:t>
            </a:r>
            <a:r>
              <a:rPr lang="en-US" dirty="0"/>
              <a:t> 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8602263D-FCE6-F26E-7F5D-DF1316D669AB}"/>
              </a:ext>
            </a:extLst>
          </p:cNvPr>
          <p:cNvSpPr/>
          <p:nvPr/>
        </p:nvSpPr>
        <p:spPr>
          <a:xfrm>
            <a:off x="8211636" y="1124346"/>
            <a:ext cx="3271306" cy="4564579"/>
          </a:xfrm>
          <a:prstGeom prst="verticalScroll">
            <a:avLst/>
          </a:prstGeom>
          <a:solidFill>
            <a:srgbClr val="FFCCD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متناسب</a:t>
            </a:r>
            <a:r>
              <a:rPr lang="en-US" sz="2400" b="1" dirty="0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سازی</a:t>
            </a:r>
            <a:r>
              <a:rPr lang="en-US" sz="2400" b="1" dirty="0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طرح</a:t>
            </a:r>
            <a:r>
              <a:rPr lang="fa-IR" sz="2400" b="1" dirty="0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 با محتوا و تاریخچه انقلاب اسلامی، دفاع مقدس، ایران مقتدر و...،</a:t>
            </a:r>
            <a:r>
              <a:rPr lang="en-US" sz="2400" b="1" dirty="0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 </a:t>
            </a:r>
            <a:endParaRPr lang="fa-IR" sz="2400" b="1" dirty="0">
              <a:solidFill>
                <a:srgbClr val="FF73A6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fa-IR" sz="2400" b="1" dirty="0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و </a:t>
            </a:r>
            <a:r>
              <a:rPr lang="en-US" sz="2400" b="1" dirty="0" err="1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ترجمه</a:t>
            </a:r>
            <a:r>
              <a:rPr lang="fa-IR" sz="2400" b="1" dirty="0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‌</a:t>
            </a:r>
            <a:r>
              <a:rPr lang="en-US" sz="2400" b="1" dirty="0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ی</a:t>
            </a:r>
            <a:r>
              <a:rPr lang="fa-IR" sz="2400" b="1" dirty="0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 محتوا </a:t>
            </a:r>
            <a:r>
              <a:rPr lang="en-US" sz="2400" b="1" dirty="0" err="1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به</a:t>
            </a:r>
            <a:r>
              <a:rPr lang="en-US" sz="2400" b="1" dirty="0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زبان</a:t>
            </a:r>
            <a:r>
              <a:rPr lang="fa-IR" sz="2400" b="1" dirty="0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‌</a:t>
            </a:r>
            <a:r>
              <a:rPr lang="en-US" sz="2400" b="1" dirty="0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های مختلف مانند عربی و انگلیسی</a:t>
            </a:r>
            <a:r>
              <a:rPr lang="fa-IR" sz="2400" b="1" dirty="0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...</a:t>
            </a:r>
            <a:r>
              <a:rPr lang="en-US" sz="2400" b="1" dirty="0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 </a:t>
            </a:r>
            <a:endParaRPr lang="fa-IR" sz="2400" b="1" dirty="0">
              <a:solidFill>
                <a:srgbClr val="FF73A6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fa-IR" sz="2400" b="1" dirty="0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برای استفاده غیرایرانیان ساکن </a:t>
            </a:r>
            <a:r>
              <a:rPr lang="en-US" b="1" dirty="0">
                <a:solidFill>
                  <a:srgbClr val="FF73A6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1805689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2">
            <a:extLst>
              <a:ext uri="{FF2B5EF4-FFF2-40B4-BE49-F238E27FC236}">
                <a16:creationId xmlns:a16="http://schemas.microsoft.com/office/drawing/2014/main" id="{A23981D3-BD4D-5582-8999-6B42D4709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315" y="1031194"/>
            <a:ext cx="9431370" cy="4795612"/>
          </a:xfrm>
          <a:prstGeom prst="round2DiagRect">
            <a:avLst>
              <a:gd name="adj1" fmla="val 22898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240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8AD58F8-A25B-4E55-9B70-759019A69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FC0FAB-C447-4AF0-B2F8-1A6656A7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E7DCD7-3AC5-4E2C-8260-56291A89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C10AE8-8663-498F-85C5-BFE154BB6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DB11C-F5A8-4100-B4A3-1363129E5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44A16E-9DF0-3114-736D-44CFD0A42577}"/>
              </a:ext>
            </a:extLst>
          </p:cNvPr>
          <p:cNvSpPr txBox="1"/>
          <p:nvPr/>
        </p:nvSpPr>
        <p:spPr>
          <a:xfrm>
            <a:off x="7957225" y="1583214"/>
            <a:ext cx="2943112" cy="422562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spc="-100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رهبان</a:t>
            </a:r>
            <a:r>
              <a:rPr lang="en-US" sz="4800" b="1" cap="all" spc="-100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1" cap="all" spc="-100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مثل</a:t>
            </a:r>
            <a:r>
              <a:rPr lang="en-US" sz="4800" b="1" cap="all" spc="-100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1" cap="all" spc="-100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یک</a:t>
            </a:r>
            <a:r>
              <a:rPr lang="en-US" sz="4800" b="1" cap="all" spc="-100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1" cap="all" spc="-100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فانوس</a:t>
            </a:r>
            <a:r>
              <a:rPr lang="en-US" sz="4800" b="1" cap="all" spc="-100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1" cap="all" spc="-100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راه</a:t>
            </a:r>
            <a:r>
              <a:rPr lang="en-US" sz="4800" b="1" cap="all" spc="-100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1" cap="all" spc="-100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رو</a:t>
            </a:r>
            <a:r>
              <a:rPr lang="en-US" sz="4800" b="1" cap="all" spc="-100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برای </a:t>
            </a:r>
            <a:r>
              <a:rPr lang="en-US" sz="4800" b="1" cap="all" spc="-100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همراهان</a:t>
            </a:r>
            <a:r>
              <a:rPr lang="en-US" sz="4800" b="1" cap="all" spc="-100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1" cap="all" spc="-100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خودش</a:t>
            </a:r>
            <a:r>
              <a:rPr lang="en-US" sz="4800" b="1" cap="all" spc="-100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1" cap="all" spc="-100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روشن</a:t>
            </a:r>
            <a:r>
              <a:rPr lang="en-US" sz="4800" b="1" cap="all" spc="-100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1" cap="all" spc="-100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میکنه</a:t>
            </a:r>
            <a:r>
              <a:rPr lang="en-US" sz="4800" b="1" cap="all" spc="-100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و </a:t>
            </a:r>
            <a:r>
              <a:rPr lang="en-US" sz="4800" b="1" cap="all" spc="-100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راهی</a:t>
            </a:r>
            <a:r>
              <a:rPr lang="en-US" sz="4800" b="1" cap="all" spc="-100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1" cap="all" spc="-100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نو</a:t>
            </a:r>
            <a:r>
              <a:rPr lang="en-US" sz="4800" b="1" cap="all" spc="-100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1" cap="all" spc="-100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به</a:t>
            </a:r>
            <a:r>
              <a:rPr lang="en-US" sz="4800" b="1" cap="all" spc="-100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1" cap="all" spc="-100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اونها</a:t>
            </a:r>
            <a:r>
              <a:rPr lang="en-US" sz="4800" b="1" cap="all" spc="-100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1" cap="all" spc="-100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نشون</a:t>
            </a:r>
            <a:r>
              <a:rPr lang="en-US" sz="4800" b="1" cap="all" spc="-100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4800" b="1" cap="all" spc="-100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میده</a:t>
            </a:r>
            <a:endParaRPr lang="en-US" sz="4800" b="1" cap="all" spc="-100" dirty="0">
              <a:solidFill>
                <a:schemeClr val="accent3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A565BD-1766-4317-876F-8C88B84DC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B88B546-B69B-4542-AEA9-870C56B75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641C125-D090-4512-84D4-62C8284A5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AF1C18B-2ECB-4214-8EB8-96470842B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drawing of a lantern&#10;&#10;Description automatically generated">
            <a:extLst>
              <a:ext uri="{FF2B5EF4-FFF2-40B4-BE49-F238E27FC236}">
                <a16:creationId xmlns:a16="http://schemas.microsoft.com/office/drawing/2014/main" id="{3CD13B1D-6C75-CEEC-E1FA-EE14FAA171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96" t="17368" r="16422" b="16228"/>
          <a:stretch/>
        </p:blipFill>
        <p:spPr>
          <a:xfrm>
            <a:off x="3044818" y="2942493"/>
            <a:ext cx="3998433" cy="39141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BBE10D-9A07-7971-C7AC-3C7B9E054F62}"/>
              </a:ext>
            </a:extLst>
          </p:cNvPr>
          <p:cNvSpPr txBox="1"/>
          <p:nvPr/>
        </p:nvSpPr>
        <p:spPr>
          <a:xfrm>
            <a:off x="8171461" y="4796094"/>
            <a:ext cx="330053" cy="7790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>
                <a:solidFill>
                  <a:srgbClr val="FFC000"/>
                </a:solidFill>
              </a:rPr>
              <a:t>!</a:t>
            </a:r>
          </a:p>
        </p:txBody>
      </p:sp>
      <p:pic>
        <p:nvPicPr>
          <p:cNvPr id="13" name="Picture 12" descr="A road with white markings on it&#10;&#10;Description automatically generated">
            <a:extLst>
              <a:ext uri="{FF2B5EF4-FFF2-40B4-BE49-F238E27FC236}">
                <a16:creationId xmlns:a16="http://schemas.microsoft.com/office/drawing/2014/main" id="{1A480D93-E132-3A97-D24C-FAA91D3ED1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294" t="22583" r="32939" b="22000"/>
          <a:stretch/>
        </p:blipFill>
        <p:spPr>
          <a:xfrm>
            <a:off x="872650" y="3547881"/>
            <a:ext cx="2030708" cy="2939079"/>
          </a:xfrm>
          <a:prstGeom prst="rect">
            <a:avLst/>
          </a:prstGeom>
        </p:spPr>
      </p:pic>
      <p:pic>
        <p:nvPicPr>
          <p:cNvPr id="15" name="Picture 14" descr="A person in a red shirt&#10;&#10;Description automatically generated">
            <a:extLst>
              <a:ext uri="{FF2B5EF4-FFF2-40B4-BE49-F238E27FC236}">
                <a16:creationId xmlns:a16="http://schemas.microsoft.com/office/drawing/2014/main" id="{47D06D44-91E8-AA9B-2213-D9301BDBB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46028" y="2202603"/>
            <a:ext cx="5994630" cy="5146875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4B61D6F-797D-F315-FDB2-DC4D598079B1}"/>
              </a:ext>
            </a:extLst>
          </p:cNvPr>
          <p:cNvSpPr/>
          <p:nvPr/>
        </p:nvSpPr>
        <p:spPr>
          <a:xfrm>
            <a:off x="876299" y="811824"/>
            <a:ext cx="5040923" cy="197240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4AAB15F-A21E-A533-511D-0AB951B72D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" t="38452" r="-637" b="50032"/>
          <a:stretch/>
        </p:blipFill>
        <p:spPr>
          <a:xfrm>
            <a:off x="-1092072" y="-346565"/>
            <a:ext cx="9197598" cy="236539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154693A-D4DD-73F8-B1E4-B2143CE62D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" t="50045" r="-637" b="32571"/>
          <a:stretch/>
        </p:blipFill>
        <p:spPr>
          <a:xfrm>
            <a:off x="-1005101" y="1563639"/>
            <a:ext cx="9197598" cy="357064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15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48373BB5-CEF3-26F1-714A-3664514893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940" r="100" b="29601"/>
          <a:stretch/>
        </p:blipFill>
        <p:spPr>
          <a:xfrm>
            <a:off x="840071" y="135926"/>
            <a:ext cx="10305916" cy="6060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AAB42D-3AFA-0131-F7C3-37E74C4573D2}"/>
              </a:ext>
            </a:extLst>
          </p:cNvPr>
          <p:cNvSpPr txBox="1"/>
          <p:nvPr/>
        </p:nvSpPr>
        <p:spPr>
          <a:xfrm>
            <a:off x="4427828" y="5735288"/>
            <a:ext cx="3336343" cy="523220"/>
          </a:xfrm>
          <a:prstGeom prst="rect">
            <a:avLst/>
          </a:prstGeom>
          <a:solidFill>
            <a:srgbClr val="00236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گروه نجوا از شهر اهواز</a:t>
            </a:r>
          </a:p>
        </p:txBody>
      </p:sp>
    </p:spTree>
    <p:extLst>
      <p:ext uri="{BB962C8B-B14F-4D97-AF65-F5344CB8AC3E}">
        <p14:creationId xmlns:p14="http://schemas.microsoft.com/office/powerpoint/2010/main" val="3436467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24-12-29_16-40-56">
            <a:hlinkClick r:id="" action="ppaction://media"/>
            <a:extLst>
              <a:ext uri="{FF2B5EF4-FFF2-40B4-BE49-F238E27FC236}">
                <a16:creationId xmlns:a16="http://schemas.microsoft.com/office/drawing/2014/main" id="{57399E84-93D4-8AA4-3CA1-5BADCDA524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975" y="416859"/>
            <a:ext cx="10302687" cy="5632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FBF32F-AA53-B62F-E5C7-78BA777AC1B9}"/>
              </a:ext>
            </a:extLst>
          </p:cNvPr>
          <p:cNvSpPr txBox="1"/>
          <p:nvPr/>
        </p:nvSpPr>
        <p:spPr>
          <a:xfrm>
            <a:off x="4747373" y="6153430"/>
            <a:ext cx="2702718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rgbClr val="134163"/>
                </a:solidFill>
              </a:rPr>
              <a:t>کلیپ</a:t>
            </a:r>
            <a:r>
              <a:rPr lang="en-US" sz="2000" b="1">
                <a:solidFill>
                  <a:srgbClr val="134163"/>
                </a:solidFill>
              </a:rPr>
              <a:t> </a:t>
            </a:r>
            <a:r>
              <a:rPr lang="en-US" sz="2000" b="1" err="1">
                <a:solidFill>
                  <a:srgbClr val="134163"/>
                </a:solidFill>
              </a:rPr>
              <a:t>اولین</a:t>
            </a:r>
            <a:r>
              <a:rPr lang="en-US" sz="2000" b="1">
                <a:solidFill>
                  <a:srgbClr val="134163"/>
                </a:solidFill>
              </a:rPr>
              <a:t> </a:t>
            </a:r>
            <a:r>
              <a:rPr lang="en-US" sz="2000" b="1" err="1">
                <a:solidFill>
                  <a:srgbClr val="134163"/>
                </a:solidFill>
              </a:rPr>
              <a:t>اجرای</a:t>
            </a:r>
            <a:r>
              <a:rPr lang="en-US" sz="2000" b="1">
                <a:solidFill>
                  <a:srgbClr val="134163"/>
                </a:solidFill>
              </a:rPr>
              <a:t> </a:t>
            </a:r>
            <a:r>
              <a:rPr lang="en-US" sz="2000" b="1" err="1">
                <a:solidFill>
                  <a:srgbClr val="134163"/>
                </a:solidFill>
              </a:rPr>
              <a:t>اتاق</a:t>
            </a:r>
            <a:r>
              <a:rPr lang="en-US" sz="2000" b="1">
                <a:solidFill>
                  <a:srgbClr val="134163"/>
                </a:solidFill>
              </a:rPr>
              <a:t> </a:t>
            </a:r>
            <a:r>
              <a:rPr lang="en-US" sz="2000" b="1" err="1">
                <a:solidFill>
                  <a:srgbClr val="134163"/>
                </a:solidFill>
              </a:rPr>
              <a:t>رهبان</a:t>
            </a:r>
          </a:p>
        </p:txBody>
      </p:sp>
    </p:spTree>
    <p:extLst>
      <p:ext uri="{BB962C8B-B14F-4D97-AF65-F5344CB8AC3E}">
        <p14:creationId xmlns:p14="http://schemas.microsoft.com/office/powerpoint/2010/main" val="2146310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47E16F-D06F-DB9D-AE5C-A39DCFDB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581" y="611975"/>
            <a:ext cx="2121860" cy="1790082"/>
          </a:xfr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 fontScale="90000"/>
          </a:bodyPr>
          <a:lstStyle/>
          <a:p>
            <a:pPr algn="ctr"/>
            <a:r>
              <a:rPr lang="fa-IR" sz="6600" b="1">
                <a:solidFill>
                  <a:srgbClr val="002060"/>
                </a:solidFill>
                <a:latin typeface="Calibri"/>
                <a:ea typeface="ADLaM Display"/>
                <a:cs typeface="Calibri"/>
              </a:rPr>
              <a:t>اتاق </a:t>
            </a:r>
            <a:r>
              <a:rPr lang="fa-IR" sz="6600" b="1" err="1">
                <a:solidFill>
                  <a:srgbClr val="002060"/>
                </a:solidFill>
                <a:latin typeface="Calibri"/>
                <a:ea typeface="ADLaM Display"/>
                <a:cs typeface="Calibri"/>
              </a:rPr>
              <a:t>رَهبان</a:t>
            </a:r>
            <a:endParaRPr lang="fa-IR" sz="6600" b="1">
              <a:solidFill>
                <a:srgbClr val="002060"/>
              </a:solidFill>
              <a:latin typeface="Calibri"/>
              <a:ea typeface="ADLaM Display"/>
              <a:cs typeface="Calibri"/>
            </a:endParaRP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96B2AC3C-BF77-D903-F436-196AAE8BE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099" y="611975"/>
            <a:ext cx="7772400" cy="369121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a-IR" sz="3600" b="1" dirty="0">
                <a:solidFill>
                  <a:schemeClr val="accent2">
                    <a:lumMod val="75000"/>
                  </a:schemeClr>
                </a:solidFill>
                <a:latin typeface="Calibri"/>
                <a:ea typeface="ADLaM Display"/>
                <a:cs typeface="Calibri"/>
              </a:rPr>
              <a:t>اتاق رهبان یک بازی محتوا محور است که با ارائه‌ی محتوای</a:t>
            </a:r>
            <a:r>
              <a:rPr lang="fa-IR" sz="3600" b="1" dirty="0">
                <a:solidFill>
                  <a:srgbClr val="00B0F0"/>
                </a:solidFill>
                <a:latin typeface="Calibri"/>
                <a:ea typeface="ADLaM Display"/>
                <a:cs typeface="Calibri"/>
              </a:rPr>
              <a:t> اعتقادی _ سیاسی</a:t>
            </a:r>
            <a:r>
              <a:rPr lang="fa-IR" sz="3600" b="1" dirty="0">
                <a:solidFill>
                  <a:schemeClr val="accent2">
                    <a:lumMod val="75000"/>
                  </a:schemeClr>
                </a:solidFill>
                <a:latin typeface="Calibri"/>
                <a:ea typeface="ADLaM Display"/>
                <a:cs typeface="Calibri"/>
              </a:rPr>
              <a:t>، متناسب با ظرفیت فکری نوجوان، و رفع شبهات روز در </a:t>
            </a:r>
            <a:r>
              <a:rPr lang="fa-IR" sz="3600" b="1" dirty="0">
                <a:solidFill>
                  <a:srgbClr val="00B0F0"/>
                </a:solidFill>
                <a:latin typeface="Calibri"/>
                <a:ea typeface="ADLaM Display"/>
                <a:cs typeface="Calibri"/>
              </a:rPr>
              <a:t>قالب بازی</a:t>
            </a:r>
            <a:r>
              <a:rPr lang="fa-IR" sz="3600" b="1" dirty="0">
                <a:solidFill>
                  <a:schemeClr val="accent2">
                    <a:lumMod val="75000"/>
                  </a:schemeClr>
                </a:solidFill>
                <a:latin typeface="Calibri"/>
                <a:ea typeface="ADLaM Display"/>
                <a:cs typeface="Calibri"/>
              </a:rPr>
              <a:t>(فکری _ معمایی) و سرگرمی، ویژه نوجوانان بر </a:t>
            </a:r>
            <a:r>
              <a:rPr lang="fa-IR" sz="3600" b="1" dirty="0">
                <a:solidFill>
                  <a:srgbClr val="00B0F0"/>
                </a:solidFill>
                <a:latin typeface="Calibri"/>
                <a:ea typeface="ADLaM Display"/>
                <a:cs typeface="Calibri"/>
              </a:rPr>
              <a:t>آموزش غیر مستقیم</a:t>
            </a:r>
            <a:r>
              <a:rPr lang="fa-IR" sz="3600" b="1" dirty="0">
                <a:solidFill>
                  <a:schemeClr val="accent2">
                    <a:lumMod val="75000"/>
                  </a:schemeClr>
                </a:solidFill>
                <a:latin typeface="Calibri"/>
                <a:ea typeface="ADLaM Display"/>
                <a:cs typeface="Calibri"/>
              </a:rPr>
              <a:t> و افزایش سطح معلومات آنان تمرکز دارد</a:t>
            </a:r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13C883F2-ACCF-DFC6-58B8-D8EF4A4CA3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957" t="2817" r="7398" b="-1676"/>
          <a:stretch/>
        </p:blipFill>
        <p:spPr>
          <a:xfrm>
            <a:off x="8716069" y="1119331"/>
            <a:ext cx="3237230" cy="5072415"/>
          </a:xfrm>
          <a:prstGeom prst="rect">
            <a:avLst/>
          </a:prstGeom>
        </p:spPr>
      </p:pic>
      <p:pic>
        <p:nvPicPr>
          <p:cNvPr id="9" name="Picture 8" descr="A blue logo with a heart and text&#10;&#10;Description automatically generated">
            <a:extLst>
              <a:ext uri="{FF2B5EF4-FFF2-40B4-BE49-F238E27FC236}">
                <a16:creationId xmlns:a16="http://schemas.microsoft.com/office/drawing/2014/main" id="{9E4D9CDB-19A5-40B0-926B-CB6C51533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727" y="3323871"/>
            <a:ext cx="2587570" cy="3833447"/>
          </a:xfrm>
          <a:prstGeom prst="rect">
            <a:avLst/>
          </a:prstGeom>
        </p:spPr>
      </p:pic>
      <p:pic>
        <p:nvPicPr>
          <p:cNvPr id="12" name="Picture 11" descr="A close up of a magnifying glass&#10;&#10;Description automatically generated">
            <a:extLst>
              <a:ext uri="{FF2B5EF4-FFF2-40B4-BE49-F238E27FC236}">
                <a16:creationId xmlns:a16="http://schemas.microsoft.com/office/drawing/2014/main" id="{2A9A4421-BA09-EDFB-D750-349DC6C207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515" t="-810" r="1515" b="810"/>
          <a:stretch/>
        </p:blipFill>
        <p:spPr>
          <a:xfrm>
            <a:off x="4573299" y="3769069"/>
            <a:ext cx="2378896" cy="3323497"/>
          </a:xfrm>
          <a:prstGeom prst="rect">
            <a:avLst/>
          </a:prstGeom>
        </p:spPr>
      </p:pic>
      <p:pic>
        <p:nvPicPr>
          <p:cNvPr id="4" name="Picture 3" descr="A group of people building a puzzle&#10;&#10;Description automatically generated">
            <a:extLst>
              <a:ext uri="{FF2B5EF4-FFF2-40B4-BE49-F238E27FC236}">
                <a16:creationId xmlns:a16="http://schemas.microsoft.com/office/drawing/2014/main" id="{1FD16724-C18D-BF5F-33BC-493238A4D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6638" y="3656296"/>
            <a:ext cx="4554331" cy="3414585"/>
          </a:xfrm>
          <a:prstGeom prst="rect">
            <a:avLst/>
          </a:prstGeom>
        </p:spPr>
      </p:pic>
      <p:pic>
        <p:nvPicPr>
          <p:cNvPr id="6" name="Picture 5" descr="A cartoon of a brain meditating&#10;&#10;Description automatically generated">
            <a:extLst>
              <a:ext uri="{FF2B5EF4-FFF2-40B4-BE49-F238E27FC236}">
                <a16:creationId xmlns:a16="http://schemas.microsoft.com/office/drawing/2014/main" id="{A5CEF419-6AEC-267D-801D-69E37B7B8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2710" y="3368233"/>
            <a:ext cx="4123390" cy="4114800"/>
          </a:xfrm>
          <a:prstGeom prst="rect">
            <a:avLst/>
          </a:prstGeom>
        </p:spPr>
      </p:pic>
      <p:pic>
        <p:nvPicPr>
          <p:cNvPr id="7" name="Picture 6" descr="A red and white target with a yellow arrow&#10;&#10;Description automatically generated">
            <a:extLst>
              <a:ext uri="{FF2B5EF4-FFF2-40B4-BE49-F238E27FC236}">
                <a16:creationId xmlns:a16="http://schemas.microsoft.com/office/drawing/2014/main" id="{2B0F0B8A-6560-0AF9-3140-4030B4883B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9721" y="3966258"/>
            <a:ext cx="3713318" cy="31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24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کادر متن 8">
            <a:extLst>
              <a:ext uri="{FF2B5EF4-FFF2-40B4-BE49-F238E27FC236}">
                <a16:creationId xmlns:a16="http://schemas.microsoft.com/office/drawing/2014/main" id="{7BC0080A-B3DE-515F-164F-E0BC5B29EDB6}"/>
              </a:ext>
            </a:extLst>
          </p:cNvPr>
          <p:cNvSpPr txBox="1"/>
          <p:nvPr/>
        </p:nvSpPr>
        <p:spPr>
          <a:xfrm>
            <a:off x="525150" y="335845"/>
            <a:ext cx="4774647" cy="61863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1" anchor="t">
            <a:spAutoFit/>
          </a:bodyPr>
          <a:lstStyle/>
          <a:p>
            <a:pPr algn="ctr"/>
            <a:r>
              <a:rPr lang="fa-IR" sz="3600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با ارائه‌ی محتوا و استفاده از </a:t>
            </a:r>
            <a:r>
              <a:rPr lang="fa-IR" sz="3600" b="1" dirty="0">
                <a:solidFill>
                  <a:srgbClr val="00DB28"/>
                </a:solidFill>
                <a:latin typeface="Calibri"/>
                <a:ea typeface="Calibri"/>
                <a:cs typeface="Calibri"/>
              </a:rPr>
              <a:t>سناریو‌های مختلف </a:t>
            </a:r>
            <a:r>
              <a:rPr lang="fa-IR" sz="3600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سعی در حلِ چالش‌ها، شبهات و مشکلات فکری</a:t>
            </a:r>
            <a:r>
              <a:rPr lang="fa-IR" sz="3600" b="1" dirty="0">
                <a:solidFill>
                  <a:schemeClr val="accent4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a-IR" sz="3600" b="1" dirty="0">
                <a:solidFill>
                  <a:srgbClr val="00DB28"/>
                </a:solidFill>
                <a:latin typeface="Calibri"/>
                <a:ea typeface="Calibri"/>
                <a:cs typeface="Calibri"/>
              </a:rPr>
              <a:t>نوجوانان </a:t>
            </a:r>
            <a:r>
              <a:rPr lang="fa-IR" sz="3600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دارد.</a:t>
            </a:r>
          </a:p>
          <a:p>
            <a:pPr algn="ctr"/>
            <a:r>
              <a:rPr lang="fa-IR" sz="3600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a-IR" sz="3600" b="1" dirty="0" err="1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بازیکنانی</a:t>
            </a:r>
            <a:r>
              <a:rPr lang="fa-IR" sz="3600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که به صورت گروهی وارد فضای بازی می‌شوند، با </a:t>
            </a:r>
            <a:r>
              <a:rPr lang="fa-IR" sz="3600" b="1" dirty="0">
                <a:solidFill>
                  <a:srgbClr val="00DB28"/>
                </a:solidFill>
                <a:latin typeface="Calibri"/>
                <a:ea typeface="Calibri"/>
                <a:cs typeface="Calibri"/>
              </a:rPr>
              <a:t>کشف سرنخ‌ها</a:t>
            </a:r>
            <a:r>
              <a:rPr lang="fa-IR" sz="3600" b="1" dirty="0">
                <a:solidFill>
                  <a:srgbClr val="92D050"/>
                </a:solidFill>
                <a:latin typeface="Calibri"/>
                <a:ea typeface="Calibri"/>
                <a:cs typeface="Calibri"/>
              </a:rPr>
              <a:t>‌</a:t>
            </a:r>
            <a:r>
              <a:rPr lang="fa-IR" sz="3600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در استفاده‌ی </a:t>
            </a:r>
            <a:r>
              <a:rPr lang="fa-IR" sz="3600" b="1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حل </a:t>
            </a:r>
            <a:r>
              <a:rPr lang="fa-IR" sz="3600" b="1" dirty="0">
                <a:solidFill>
                  <a:srgbClr val="00DB28"/>
                </a:solidFill>
                <a:latin typeface="Calibri"/>
                <a:ea typeface="Calibri"/>
                <a:cs typeface="Calibri"/>
              </a:rPr>
              <a:t>معماها</a:t>
            </a:r>
            <a:r>
              <a:rPr lang="fa-IR" sz="3600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و پردازش اطلاعاتی که از محیط دریافت کرده‌اند در مدتی محدود تلاش می‌کنند</a:t>
            </a:r>
            <a:r>
              <a:rPr lang="fa-IR" sz="3600" b="1" dirty="0">
                <a:solidFill>
                  <a:schemeClr val="accent4">
                    <a:lumMod val="75000"/>
                  </a:schemeClr>
                </a:solidFill>
                <a:cs typeface="Tahoma"/>
              </a:rPr>
              <a:t>.</a:t>
            </a:r>
          </a:p>
        </p:txBody>
      </p:sp>
      <p:pic>
        <p:nvPicPr>
          <p:cNvPr id="2" name="Picture 1" descr="A group of women in black robes&#10;&#10;Description automatically generated">
            <a:extLst>
              <a:ext uri="{FF2B5EF4-FFF2-40B4-BE49-F238E27FC236}">
                <a16:creationId xmlns:a16="http://schemas.microsoft.com/office/drawing/2014/main" id="{E7FD111E-8117-C92F-24DC-A3A1914D7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830" y="478545"/>
            <a:ext cx="2630373" cy="1923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 descr="A person lying on a bed&#10;&#10;Description automatically generated">
            <a:extLst>
              <a:ext uri="{FF2B5EF4-FFF2-40B4-BE49-F238E27FC236}">
                <a16:creationId xmlns:a16="http://schemas.microsoft.com/office/drawing/2014/main" id="{D631D91B-40FD-30E9-DC1B-6D7252563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060" y="2688069"/>
            <a:ext cx="2640672" cy="18038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A group of people looking at a book&#10;&#10;Description automatically generated">
            <a:extLst>
              <a:ext uri="{FF2B5EF4-FFF2-40B4-BE49-F238E27FC236}">
                <a16:creationId xmlns:a16="http://schemas.microsoft.com/office/drawing/2014/main" id="{217EF33A-960F-8C24-BEC9-1189D224E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175" y="4722040"/>
            <a:ext cx="2650969" cy="1712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A group of people standing in front of a computer&#10;&#10;Description automatically generated">
            <a:extLst>
              <a:ext uri="{FF2B5EF4-FFF2-40B4-BE49-F238E27FC236}">
                <a16:creationId xmlns:a16="http://schemas.microsoft.com/office/drawing/2014/main" id="{E7B523A9-5A89-7F0C-3DE4-175FA220D9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723" r="11318" b="7567"/>
          <a:stretch/>
        </p:blipFill>
        <p:spPr>
          <a:xfrm>
            <a:off x="8742404" y="476378"/>
            <a:ext cx="2910819" cy="1919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A person using a computer&#10;&#10;Description automatically generated">
            <a:extLst>
              <a:ext uri="{FF2B5EF4-FFF2-40B4-BE49-F238E27FC236}">
                <a16:creationId xmlns:a16="http://schemas.microsoft.com/office/drawing/2014/main" id="{CB9789CE-8F09-73AB-035B-76CF113655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726" r="11318" b="645"/>
          <a:stretch/>
        </p:blipFill>
        <p:spPr>
          <a:xfrm>
            <a:off x="8745882" y="2690297"/>
            <a:ext cx="2920966" cy="1799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A group of people holding papers&#10;&#10;Description automatically generated">
            <a:extLst>
              <a:ext uri="{FF2B5EF4-FFF2-40B4-BE49-F238E27FC236}">
                <a16:creationId xmlns:a16="http://schemas.microsoft.com/office/drawing/2014/main" id="{7D6ABEA8-35AA-6ED1-E048-52590807A3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304" t="-78" r="11486" b="325"/>
          <a:stretch/>
        </p:blipFill>
        <p:spPr>
          <a:xfrm>
            <a:off x="8742406" y="4718864"/>
            <a:ext cx="2924444" cy="1717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85524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9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کادر متن 4">
            <a:extLst>
              <a:ext uri="{FF2B5EF4-FFF2-40B4-BE49-F238E27FC236}">
                <a16:creationId xmlns:a16="http://schemas.microsoft.com/office/drawing/2014/main" id="{47034A3B-D427-7E90-AD9D-78D86AC84C58}"/>
              </a:ext>
            </a:extLst>
          </p:cNvPr>
          <p:cNvSpPr txBox="1"/>
          <p:nvPr/>
        </p:nvSpPr>
        <p:spPr>
          <a:xfrm>
            <a:off x="394854" y="443763"/>
            <a:ext cx="11402291" cy="2062103"/>
          </a:xfrm>
          <a:prstGeom prst="rect">
            <a:avLst/>
          </a:prstGeom>
          <a:solidFill>
            <a:srgbClr val="FFC4D3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1" anchor="t">
            <a:spAutoFit/>
          </a:bodyPr>
          <a:lstStyle/>
          <a:p>
            <a:pPr algn="ctr"/>
            <a:r>
              <a:rPr lang="fa-IR" sz="3200" b="1" dirty="0">
                <a:solidFill>
                  <a:srgbClr val="FF8A9B"/>
                </a:solidFill>
                <a:latin typeface="Calibri"/>
                <a:ea typeface="Calibri"/>
                <a:cs typeface="Calibri"/>
              </a:rPr>
              <a:t>مکان فعالیت</a:t>
            </a:r>
            <a:r>
              <a:rPr lang="fa-IR" sz="3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میتواند یک اتاق، سوله و یا سالن بزرگ، دارای میز و کتابخانه باشد.</a:t>
            </a:r>
          </a:p>
          <a:p>
            <a:pPr algn="ctr"/>
            <a:r>
              <a:rPr lang="fa-IR" sz="3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ابراز آلاتی برای </a:t>
            </a:r>
            <a:r>
              <a:rPr lang="fa-IR" sz="3200" b="1" dirty="0">
                <a:solidFill>
                  <a:srgbClr val="FF8A9B"/>
                </a:solidFill>
                <a:latin typeface="Calibri"/>
                <a:ea typeface="Calibri"/>
                <a:cs typeface="Calibri"/>
              </a:rPr>
              <a:t>فضا سازی</a:t>
            </a:r>
            <a:r>
              <a:rPr lang="fa-IR" sz="3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کار نیاز است که غالباً </a:t>
            </a:r>
            <a:r>
              <a:rPr lang="fa-IR" sz="3200" b="1" dirty="0">
                <a:solidFill>
                  <a:srgbClr val="FF8A9B"/>
                </a:solidFill>
                <a:latin typeface="Calibri"/>
                <a:ea typeface="Calibri"/>
                <a:cs typeface="Calibri"/>
              </a:rPr>
              <a:t>توسط اعضای</a:t>
            </a:r>
            <a:r>
              <a:rPr lang="fa-IR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a-IR" sz="3200" b="1" dirty="0">
                <a:solidFill>
                  <a:srgbClr val="FF8A9B"/>
                </a:solidFill>
                <a:latin typeface="Calibri"/>
                <a:ea typeface="Calibri"/>
                <a:cs typeface="Calibri"/>
              </a:rPr>
              <a:t>تیم تامین</a:t>
            </a:r>
            <a:r>
              <a:rPr lang="fa-IR" sz="3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می‌شود.</a:t>
            </a:r>
          </a:p>
          <a:p>
            <a:pPr algn="ctr"/>
            <a:r>
              <a:rPr lang="fa-IR" sz="3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تا به امروز ما اتاق رهبان را در مکان‌هایی مثل </a:t>
            </a:r>
            <a:r>
              <a:rPr lang="fa-IR" sz="3200" b="1" dirty="0">
                <a:solidFill>
                  <a:srgbClr val="FF8A9B"/>
                </a:solidFill>
                <a:latin typeface="Calibri"/>
                <a:ea typeface="Calibri"/>
                <a:cs typeface="Calibri"/>
              </a:rPr>
              <a:t>کتابخانه</a:t>
            </a:r>
            <a:r>
              <a:rPr lang="fa-IR" sz="3200" b="1" dirty="0">
                <a:solidFill>
                  <a:srgbClr val="FF73A6"/>
                </a:solidFill>
                <a:latin typeface="Calibri"/>
                <a:ea typeface="Calibri"/>
                <a:cs typeface="Calibri"/>
              </a:rPr>
              <a:t>‌ی</a:t>
            </a:r>
            <a:r>
              <a:rPr lang="fa-IR" sz="3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مدرسه و همچنین </a:t>
            </a:r>
            <a:r>
              <a:rPr lang="fa-IR" sz="3200" b="1" dirty="0">
                <a:solidFill>
                  <a:srgbClr val="FF8A9B"/>
                </a:solidFill>
                <a:latin typeface="Calibri"/>
                <a:ea typeface="Calibri"/>
                <a:cs typeface="Calibri"/>
              </a:rPr>
              <a:t>خوابگاه</a:t>
            </a:r>
            <a:r>
              <a:rPr lang="fa-IR" sz="3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اجرا کرده‌ایم.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A group of people in a room&#10;&#10;Description automatically generated">
            <a:extLst>
              <a:ext uri="{FF2B5EF4-FFF2-40B4-BE49-F238E27FC236}">
                <a16:creationId xmlns:a16="http://schemas.microsoft.com/office/drawing/2014/main" id="{1C7BEDE1-BEA1-8FFA-E7D6-48E68C54F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85" y="3484471"/>
            <a:ext cx="4530864" cy="2672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room with a round table and chairs&#10;&#10;Description automatically generated">
            <a:extLst>
              <a:ext uri="{FF2B5EF4-FFF2-40B4-BE49-F238E27FC236}">
                <a16:creationId xmlns:a16="http://schemas.microsoft.com/office/drawing/2014/main" id="{E63F7E36-6284-B24C-474A-A854C038FE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73" t="352" r="10433"/>
          <a:stretch/>
        </p:blipFill>
        <p:spPr>
          <a:xfrm>
            <a:off x="6362353" y="3484471"/>
            <a:ext cx="4741954" cy="2669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پیکان: پایین 3">
            <a:extLst>
              <a:ext uri="{FF2B5EF4-FFF2-40B4-BE49-F238E27FC236}">
                <a16:creationId xmlns:a16="http://schemas.microsoft.com/office/drawing/2014/main" id="{54901CC6-95D0-1F60-2F38-75344E4F6CC8}"/>
              </a:ext>
            </a:extLst>
          </p:cNvPr>
          <p:cNvSpPr/>
          <p:nvPr/>
        </p:nvSpPr>
        <p:spPr>
          <a:xfrm>
            <a:off x="5512405" y="2741284"/>
            <a:ext cx="1167190" cy="514049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FF94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0669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40A4A0BA-D5ED-49E6-148F-BF6FC2E3B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300516"/>
              </p:ext>
            </p:extLst>
          </p:nvPr>
        </p:nvGraphicFramePr>
        <p:xfrm>
          <a:off x="358477" y="363415"/>
          <a:ext cx="8314992" cy="612575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72674">
                  <a:extLst>
                    <a:ext uri="{9D8B030D-6E8A-4147-A177-3AD203B41FA5}">
                      <a16:colId xmlns:a16="http://schemas.microsoft.com/office/drawing/2014/main" val="201109045"/>
                    </a:ext>
                  </a:extLst>
                </a:gridCol>
                <a:gridCol w="3071159">
                  <a:extLst>
                    <a:ext uri="{9D8B030D-6E8A-4147-A177-3AD203B41FA5}">
                      <a16:colId xmlns:a16="http://schemas.microsoft.com/office/drawing/2014/main" val="3178014528"/>
                    </a:ext>
                  </a:extLst>
                </a:gridCol>
                <a:gridCol w="3071159">
                  <a:extLst>
                    <a:ext uri="{9D8B030D-6E8A-4147-A177-3AD203B41FA5}">
                      <a16:colId xmlns:a16="http://schemas.microsoft.com/office/drawing/2014/main" val="2175732012"/>
                    </a:ext>
                  </a:extLst>
                </a:gridCol>
              </a:tblGrid>
              <a:tr h="669618"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latin typeface="Calibri"/>
                          <a:cs typeface="Calibri"/>
                        </a:rPr>
                        <a:t>نام و </a:t>
                      </a:r>
                      <a:r>
                        <a:rPr lang="fa-IR" sz="2400" b="1" dirty="0">
                          <a:latin typeface="Calibri"/>
                          <a:cs typeface="Calibri"/>
                        </a:rPr>
                        <a:t>نام</a:t>
                      </a:r>
                      <a:r>
                        <a:rPr lang="fa-IR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fa-IR" sz="2400" dirty="0">
                          <a:latin typeface="Calibri"/>
                          <a:cs typeface="Calibri"/>
                        </a:rPr>
                        <a:t>خانوادگی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>
                          <a:latin typeface="Calibri"/>
                          <a:cs typeface="Calibri"/>
                        </a:rPr>
                        <a:t>تحصیلات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>
                          <a:latin typeface="Calibri"/>
                          <a:cs typeface="Calibri"/>
                        </a:rPr>
                        <a:t>سمت در گروه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4045872"/>
                  </a:ext>
                </a:extLst>
              </a:tr>
              <a:tr h="520813"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>
                          <a:latin typeface="Calibri"/>
                          <a:cs typeface="Calibri"/>
                        </a:rPr>
                        <a:t>مهدیه مرادحاجتی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latin typeface="Calibri"/>
                          <a:cs typeface="Calibri"/>
                        </a:rPr>
                        <a:t>طلبه‌ی حوزه علمیه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>
                          <a:latin typeface="Calibri"/>
                          <a:cs typeface="Calibri"/>
                        </a:rPr>
                        <a:t>سرپرست </a:t>
                      </a:r>
                      <a:r>
                        <a:rPr lang="fa-IR" err="1">
                          <a:latin typeface="Calibri"/>
                          <a:cs typeface="Calibri"/>
                        </a:rPr>
                        <a:t>گروه_مسئول</a:t>
                      </a:r>
                      <a:r>
                        <a:rPr lang="fa-IR">
                          <a:latin typeface="Calibri"/>
                          <a:cs typeface="Calibri"/>
                        </a:rPr>
                        <a:t> </a:t>
                      </a:r>
                      <a:r>
                        <a:rPr lang="fa-IR" err="1">
                          <a:latin typeface="Calibri"/>
                          <a:cs typeface="Calibri"/>
                        </a:rPr>
                        <a:t>کارگروه</a:t>
                      </a:r>
                      <a:r>
                        <a:rPr lang="fa-IR">
                          <a:latin typeface="Calibri"/>
                          <a:cs typeface="Calibri"/>
                        </a:rPr>
                        <a:t> محتوا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108297"/>
                  </a:ext>
                </a:extLst>
              </a:tr>
              <a:tr h="409210">
                <a:tc>
                  <a:txBody>
                    <a:bodyPr/>
                    <a:lstStyle/>
                    <a:p>
                      <a:pPr algn="ctr" rtl="1"/>
                      <a:r>
                        <a:rPr lang="fa-IR" sz="2000">
                          <a:latin typeface="Calibri"/>
                          <a:cs typeface="Calibri"/>
                        </a:rPr>
                        <a:t>زهرا طرفی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latin typeface="Calibri"/>
                          <a:cs typeface="Calibri"/>
                        </a:rPr>
                        <a:t>دانشجوی معلم، رشته ی الهیات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>
                          <a:latin typeface="Calibri"/>
                          <a:cs typeface="Calibri"/>
                        </a:rPr>
                        <a:t>عضو </a:t>
                      </a:r>
                      <a:r>
                        <a:rPr lang="fa-IR" err="1">
                          <a:latin typeface="Calibri"/>
                          <a:cs typeface="Calibri"/>
                        </a:rPr>
                        <a:t>کارگروه</a:t>
                      </a:r>
                      <a:r>
                        <a:rPr lang="fa-IR">
                          <a:latin typeface="Calibri"/>
                          <a:cs typeface="Calibri"/>
                        </a:rPr>
                        <a:t> محتوا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784648"/>
                  </a:ext>
                </a:extLst>
              </a:tr>
              <a:tr h="669618">
                <a:tc>
                  <a:txBody>
                    <a:bodyPr/>
                    <a:lstStyle/>
                    <a:p>
                      <a:pPr algn="ctr" rtl="1"/>
                      <a:r>
                        <a:rPr lang="fa-IR" sz="2000">
                          <a:latin typeface="Calibri"/>
                          <a:cs typeface="Calibri"/>
                        </a:rPr>
                        <a:t>معصومه فاطمی نیا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latin typeface="Calibri"/>
                          <a:cs typeface="Calibri"/>
                        </a:rPr>
                        <a:t>طلبه‌‌ی حوزه علمیه دانشجوی علوم قرآن حدیث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>
                          <a:latin typeface="Calibri"/>
                          <a:cs typeface="Calibri"/>
                        </a:rPr>
                        <a:t>عضو </a:t>
                      </a:r>
                      <a:r>
                        <a:rPr lang="fa-IR" err="1">
                          <a:latin typeface="Calibri"/>
                          <a:cs typeface="Calibri"/>
                        </a:rPr>
                        <a:t>کارگروه</a:t>
                      </a:r>
                      <a:r>
                        <a:rPr lang="fa-IR">
                          <a:latin typeface="Calibri"/>
                          <a:cs typeface="Calibri"/>
                        </a:rPr>
                        <a:t> محتوا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202702"/>
                  </a:ext>
                </a:extLst>
              </a:tr>
              <a:tr h="669618">
                <a:tc>
                  <a:txBody>
                    <a:bodyPr/>
                    <a:lstStyle/>
                    <a:p>
                      <a:pPr algn="ctr" rtl="1"/>
                      <a:r>
                        <a:rPr lang="fa-IR" sz="2000">
                          <a:latin typeface="Calibri"/>
                          <a:cs typeface="Calibri"/>
                        </a:rPr>
                        <a:t>مولود </a:t>
                      </a:r>
                      <a:r>
                        <a:rPr lang="fa-IR" sz="2000" err="1">
                          <a:latin typeface="Calibri"/>
                          <a:cs typeface="Calibri"/>
                        </a:rPr>
                        <a:t>پاپن</a:t>
                      </a:r>
                      <a:endParaRPr lang="fa-IR" sz="20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latin typeface="Calibri"/>
                          <a:cs typeface="Calibri"/>
                        </a:rPr>
                        <a:t>دانشجوی علوم سیاسی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>
                          <a:latin typeface="Calibri"/>
                          <a:cs typeface="Calibri"/>
                        </a:rPr>
                        <a:t>عضو </a:t>
                      </a:r>
                      <a:r>
                        <a:rPr lang="fa-IR" err="1">
                          <a:latin typeface="Calibri"/>
                          <a:cs typeface="Calibri"/>
                        </a:rPr>
                        <a:t>کارگروه</a:t>
                      </a:r>
                      <a:r>
                        <a:rPr lang="fa-IR">
                          <a:latin typeface="Calibri"/>
                          <a:cs typeface="Calibri"/>
                        </a:rPr>
                        <a:t> اجرا، مسئول روابط عمومی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169836"/>
                  </a:ext>
                </a:extLst>
              </a:tr>
              <a:tr h="409210">
                <a:tc>
                  <a:txBody>
                    <a:bodyPr/>
                    <a:lstStyle/>
                    <a:p>
                      <a:pPr algn="ctr" rtl="1"/>
                      <a:r>
                        <a:rPr lang="fa-IR" sz="2000">
                          <a:latin typeface="Calibri"/>
                          <a:cs typeface="Calibri"/>
                        </a:rPr>
                        <a:t>فاطمه ضمیری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latin typeface="Calibri"/>
                          <a:cs typeface="Calibri"/>
                        </a:rPr>
                        <a:t>دانشجوی علوم تربیتی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>
                          <a:latin typeface="Calibri"/>
                          <a:cs typeface="Calibri"/>
                        </a:rPr>
                        <a:t>مسئول </a:t>
                      </a:r>
                      <a:r>
                        <a:rPr lang="fa-IR" err="1">
                          <a:latin typeface="Calibri"/>
                          <a:cs typeface="Calibri"/>
                        </a:rPr>
                        <a:t>کارگروه</a:t>
                      </a:r>
                      <a:r>
                        <a:rPr lang="fa-IR">
                          <a:latin typeface="Calibri"/>
                          <a:cs typeface="Calibri"/>
                        </a:rPr>
                        <a:t> اجرایی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319428"/>
                  </a:ext>
                </a:extLst>
              </a:tr>
              <a:tr h="409210">
                <a:tc>
                  <a:txBody>
                    <a:bodyPr/>
                    <a:lstStyle/>
                    <a:p>
                      <a:pPr algn="ctr" rtl="1"/>
                      <a:r>
                        <a:rPr lang="fa-IR" sz="2000" err="1">
                          <a:latin typeface="Calibri"/>
                          <a:cs typeface="Calibri"/>
                        </a:rPr>
                        <a:t>عارفه</a:t>
                      </a:r>
                      <a:r>
                        <a:rPr lang="fa-IR" sz="2000">
                          <a:latin typeface="Calibri"/>
                          <a:cs typeface="Calibri"/>
                        </a:rPr>
                        <a:t> صفاری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latin typeface="Calibri"/>
                          <a:cs typeface="Calibri"/>
                        </a:rPr>
                        <a:t>دانشجوی علوم تربیتی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latin typeface="Calibri"/>
                          <a:cs typeface="Calibri"/>
                        </a:rPr>
                        <a:t>عضو کارگروه اجرایی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89006"/>
                  </a:ext>
                </a:extLst>
              </a:tr>
              <a:tr h="409210">
                <a:tc>
                  <a:txBody>
                    <a:bodyPr/>
                    <a:lstStyle/>
                    <a:p>
                      <a:pPr algn="ctr" rtl="1"/>
                      <a:r>
                        <a:rPr lang="fa-IR" sz="2000">
                          <a:latin typeface="Calibri"/>
                          <a:cs typeface="Calibri"/>
                        </a:rPr>
                        <a:t>زهرا بختیاری فر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latin typeface="Calibri"/>
                          <a:cs typeface="Calibri"/>
                        </a:rPr>
                        <a:t>دانشجوی علوم تربیتی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latin typeface="Calibri"/>
                          <a:cs typeface="Calibri"/>
                        </a:rPr>
                        <a:t>عضو کارگروه اجرا و رسانه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119691"/>
                  </a:ext>
                </a:extLst>
              </a:tr>
              <a:tr h="570414">
                <a:tc>
                  <a:txBody>
                    <a:bodyPr/>
                    <a:lstStyle/>
                    <a:p>
                      <a:pPr algn="ctr" rtl="1"/>
                      <a:r>
                        <a:rPr lang="fa-IR" sz="2000">
                          <a:latin typeface="Calibri"/>
                          <a:cs typeface="Calibri"/>
                        </a:rPr>
                        <a:t>فاطمه سفید دشتی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latin typeface="Calibri"/>
                          <a:cs typeface="Calibri"/>
                        </a:rPr>
                        <a:t>دانشجوی گرافیک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latin typeface="Calibri"/>
                          <a:cs typeface="Calibri"/>
                        </a:rPr>
                        <a:t>مسئول کارگروه رسانه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055560"/>
                  </a:ext>
                </a:extLst>
              </a:tr>
              <a:tr h="409210">
                <a:tc>
                  <a:txBody>
                    <a:bodyPr/>
                    <a:lstStyle/>
                    <a:p>
                      <a:pPr algn="ctr" rtl="1"/>
                      <a:r>
                        <a:rPr lang="fa-IR" sz="2000">
                          <a:latin typeface="Calibri"/>
                          <a:cs typeface="Calibri"/>
                        </a:rPr>
                        <a:t>فاطمه رضوی کیا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latin typeface="Calibri"/>
                          <a:cs typeface="Calibri"/>
                        </a:rPr>
                        <a:t>دانشجوی علوم تربیتی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latin typeface="Calibri"/>
                          <a:cs typeface="Calibri"/>
                        </a:rPr>
                        <a:t>عضو کارگروه رسانه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852349"/>
                  </a:ext>
                </a:extLst>
              </a:tr>
              <a:tr h="409210">
                <a:tc>
                  <a:txBody>
                    <a:bodyPr/>
                    <a:lstStyle/>
                    <a:p>
                      <a:pPr algn="ctr" rtl="1"/>
                      <a:r>
                        <a:rPr lang="fa-IR" sz="2000">
                          <a:latin typeface="Calibri"/>
                          <a:cs typeface="Calibri"/>
                        </a:rPr>
                        <a:t>نرگس </a:t>
                      </a:r>
                      <a:r>
                        <a:rPr lang="fa-IR" sz="2000" err="1">
                          <a:latin typeface="Calibri"/>
                          <a:cs typeface="Calibri"/>
                        </a:rPr>
                        <a:t>فائزی</a:t>
                      </a:r>
                      <a:endParaRPr lang="fa-IR" sz="20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>
                          <a:latin typeface="Calibri"/>
                          <a:cs typeface="Calibri"/>
                        </a:rPr>
                        <a:t>فعال حوزه ی رسانه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latin typeface="Calibri"/>
                          <a:cs typeface="Calibri"/>
                        </a:rPr>
                        <a:t>عضو کارگروه رسانه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289508"/>
                  </a:ext>
                </a:extLst>
              </a:tr>
              <a:tr h="570414">
                <a:tc>
                  <a:txBody>
                    <a:bodyPr/>
                    <a:lstStyle/>
                    <a:p>
                      <a:pPr algn="ctr" rtl="1"/>
                      <a:r>
                        <a:rPr lang="fa-IR" sz="2000">
                          <a:latin typeface="Calibri"/>
                          <a:cs typeface="Calibri"/>
                        </a:rPr>
                        <a:t>زهرا سادات </a:t>
                      </a:r>
                      <a:r>
                        <a:rPr lang="fa-IR" sz="2000" err="1">
                          <a:latin typeface="Calibri"/>
                          <a:cs typeface="Calibri"/>
                        </a:rPr>
                        <a:t>تاجگردون</a:t>
                      </a:r>
                      <a:endParaRPr lang="fa-IR" sz="20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latin typeface="Calibri"/>
                          <a:cs typeface="Calibri"/>
                        </a:rPr>
                        <a:t>طلبه‌ی حوزه علمیه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latin typeface="Calibri"/>
                          <a:cs typeface="Calibri"/>
                        </a:rPr>
                        <a:t>عضو کارگروه رسانه و اجرا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12273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F87D3CF-BD61-7DE3-DD75-DC1B60CA7B70}"/>
              </a:ext>
            </a:extLst>
          </p:cNvPr>
          <p:cNvSpPr txBox="1"/>
          <p:nvPr/>
        </p:nvSpPr>
        <p:spPr>
          <a:xfrm>
            <a:off x="8907499" y="364899"/>
            <a:ext cx="2819473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اعضا</a:t>
            </a:r>
            <a:r>
              <a:rPr lang="en-US" sz="3200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b="1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گروه</a:t>
            </a:r>
            <a:r>
              <a:rPr lang="en-US" sz="3200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200" b="1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نجوا</a:t>
            </a:r>
            <a:r>
              <a:rPr lang="en-US" sz="3200" b="1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 descr="A group of people wearing black robes and standing on steps&#10;&#10;Description automatically generated">
            <a:extLst>
              <a:ext uri="{FF2B5EF4-FFF2-40B4-BE49-F238E27FC236}">
                <a16:creationId xmlns:a16="http://schemas.microsoft.com/office/drawing/2014/main" id="{080E03E7-41AF-7AA9-9355-85D92B309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045" y="1348155"/>
            <a:ext cx="2641694" cy="2450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A group of women wearing black robes holding flags&#10;&#10;Description automatically generated">
            <a:extLst>
              <a:ext uri="{FF2B5EF4-FFF2-40B4-BE49-F238E27FC236}">
                <a16:creationId xmlns:a16="http://schemas.microsoft.com/office/drawing/2014/main" id="{841279E7-3304-1875-77FF-808D9B976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587" y="4138246"/>
            <a:ext cx="2627167" cy="2250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180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FF257263-9498-B7F3-B3BB-075A9B836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2866" y="902828"/>
            <a:ext cx="3859731" cy="1824263"/>
          </a:xfrm>
          <a:solidFill>
            <a:srgbClr val="D29EFF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fa-IR" sz="2800" b="1" dirty="0">
                <a:solidFill>
                  <a:srgbClr val="F7EDFF"/>
                </a:solidFill>
                <a:latin typeface="Calibri"/>
                <a:ea typeface="Calibri"/>
                <a:cs typeface="Calibri"/>
              </a:rPr>
              <a:t>هم در</a:t>
            </a:r>
            <a:r>
              <a:rPr lang="fa-IR" sz="2800" b="1" dirty="0">
                <a:solidFill>
                  <a:srgbClr val="8C00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a-IR" sz="2800" b="1" dirty="0">
                <a:solidFill>
                  <a:srgbClr val="AC47FF"/>
                </a:solidFill>
                <a:latin typeface="Calibri"/>
                <a:ea typeface="Calibri"/>
                <a:cs typeface="Calibri"/>
              </a:rPr>
              <a:t>اجرا </a:t>
            </a:r>
            <a:r>
              <a:rPr lang="fa-IR" sz="2800" b="1" dirty="0">
                <a:solidFill>
                  <a:srgbClr val="F7EDFF"/>
                </a:solidFill>
                <a:latin typeface="Calibri"/>
                <a:ea typeface="Calibri"/>
                <a:cs typeface="Calibri"/>
              </a:rPr>
              <a:t>و هم در مراحل</a:t>
            </a:r>
            <a:r>
              <a:rPr lang="fa-IR" sz="2800" b="1" dirty="0">
                <a:solidFill>
                  <a:srgbClr val="8C00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a-IR" sz="2800" b="1" dirty="0">
                <a:solidFill>
                  <a:srgbClr val="AC47FF"/>
                </a:solidFill>
                <a:latin typeface="Calibri"/>
                <a:ea typeface="Calibri"/>
                <a:cs typeface="Calibri"/>
              </a:rPr>
              <a:t>آماده سازی </a:t>
            </a:r>
            <a:r>
              <a:rPr lang="fa-IR" sz="2800" b="1" dirty="0">
                <a:solidFill>
                  <a:srgbClr val="F7EDFF"/>
                </a:solidFill>
                <a:latin typeface="Calibri"/>
                <a:ea typeface="Calibri"/>
                <a:cs typeface="Calibri"/>
              </a:rPr>
              <a:t>به صورت </a:t>
            </a:r>
            <a:r>
              <a:rPr lang="fa-IR" sz="2800" b="1" dirty="0">
                <a:solidFill>
                  <a:srgbClr val="AC47FF"/>
                </a:solidFill>
                <a:latin typeface="Calibri"/>
                <a:ea typeface="Calibri"/>
                <a:cs typeface="Calibri"/>
              </a:rPr>
              <a:t>کاملا گروهی </a:t>
            </a:r>
            <a:r>
              <a:rPr lang="fa-IR" sz="2800" b="1" dirty="0">
                <a:solidFill>
                  <a:srgbClr val="F7EDFF"/>
                </a:solidFill>
                <a:latin typeface="Calibri"/>
                <a:ea typeface="Calibri"/>
                <a:cs typeface="Calibri"/>
              </a:rPr>
              <a:t>و با تقسیم بندی افراد به </a:t>
            </a:r>
            <a:r>
              <a:rPr lang="fa-IR" sz="2800" b="1" dirty="0">
                <a:solidFill>
                  <a:srgbClr val="AC47FF"/>
                </a:solidFill>
                <a:latin typeface="Calibri"/>
                <a:ea typeface="Calibri"/>
                <a:cs typeface="Calibri"/>
              </a:rPr>
              <a:t>کارگروه </a:t>
            </a:r>
            <a:r>
              <a:rPr lang="fa-IR" sz="2800" b="1" dirty="0">
                <a:solidFill>
                  <a:srgbClr val="F7EDFF"/>
                </a:solidFill>
                <a:latin typeface="Calibri"/>
                <a:ea typeface="Calibri"/>
                <a:cs typeface="Calibri"/>
              </a:rPr>
              <a:t>های </a:t>
            </a:r>
            <a:r>
              <a:rPr lang="fa-IR" sz="2800" b="1" dirty="0">
                <a:solidFill>
                  <a:srgbClr val="AC47FF"/>
                </a:solidFill>
                <a:latin typeface="Calibri"/>
                <a:ea typeface="Calibri"/>
                <a:cs typeface="Calibri"/>
              </a:rPr>
              <a:t>مختلف </a:t>
            </a:r>
            <a:r>
              <a:rPr lang="fa-IR" sz="2800" b="1" dirty="0">
                <a:solidFill>
                  <a:srgbClr val="F7EDFF"/>
                </a:solidFill>
                <a:latin typeface="Calibri"/>
                <a:ea typeface="Calibri"/>
                <a:cs typeface="Calibri"/>
              </a:rPr>
              <a:t>صورت می‌گیرد</a:t>
            </a:r>
            <a:r>
              <a:rPr lang="fa-IR" sz="2800" b="1" dirty="0">
                <a:solidFill>
                  <a:schemeClr val="bg1"/>
                </a:solidFill>
                <a:cs typeface="Tahoma"/>
              </a:rPr>
              <a:t> </a:t>
            </a:r>
          </a:p>
        </p:txBody>
      </p:sp>
      <p:sp>
        <p:nvSpPr>
          <p:cNvPr id="5" name="کادر متن 4">
            <a:extLst>
              <a:ext uri="{FF2B5EF4-FFF2-40B4-BE49-F238E27FC236}">
                <a16:creationId xmlns:a16="http://schemas.microsoft.com/office/drawing/2014/main" id="{06FF94AA-C629-92CB-0027-1021E97E9461}"/>
              </a:ext>
            </a:extLst>
          </p:cNvPr>
          <p:cNvSpPr txBox="1"/>
          <p:nvPr/>
        </p:nvSpPr>
        <p:spPr>
          <a:xfrm>
            <a:off x="847744" y="901564"/>
            <a:ext cx="3738655" cy="1815882"/>
          </a:xfrm>
          <a:prstGeom prst="rect">
            <a:avLst/>
          </a:prstGeom>
          <a:solidFill>
            <a:srgbClr val="E5CF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rtlCol="1" anchor="t">
            <a:spAutoFit/>
          </a:bodyPr>
          <a:lstStyle/>
          <a:p>
            <a:pPr algn="ctr"/>
            <a:r>
              <a:rPr lang="fa-IR" sz="2800" b="1" dirty="0">
                <a:latin typeface="Calibri"/>
                <a:ea typeface="Calibri"/>
                <a:cs typeface="Calibri"/>
              </a:rPr>
              <a:t> </a:t>
            </a:r>
            <a:r>
              <a:rPr lang="fa-IR" sz="2800" b="1" dirty="0">
                <a:solidFill>
                  <a:srgbClr val="9854FF"/>
                </a:solidFill>
                <a:latin typeface="Calibri"/>
                <a:ea typeface="Calibri"/>
                <a:cs typeface="Calibri"/>
              </a:rPr>
              <a:t>افراد هر تیم </a:t>
            </a:r>
            <a:r>
              <a:rPr lang="fa-IR" sz="2800" b="1" dirty="0">
                <a:solidFill>
                  <a:srgbClr val="B675FF"/>
                </a:solidFill>
                <a:latin typeface="Calibri"/>
                <a:ea typeface="Calibri"/>
                <a:cs typeface="Calibri"/>
              </a:rPr>
              <a:t>علاوه </a:t>
            </a:r>
            <a:r>
              <a:rPr lang="fa-IR" sz="2800" b="1" dirty="0">
                <a:solidFill>
                  <a:srgbClr val="9854FF"/>
                </a:solidFill>
                <a:latin typeface="Calibri"/>
                <a:ea typeface="Calibri"/>
                <a:cs typeface="Calibri"/>
              </a:rPr>
              <a:t>بر </a:t>
            </a:r>
            <a:r>
              <a:rPr lang="fa-IR" sz="2800" b="1" dirty="0">
                <a:solidFill>
                  <a:srgbClr val="B675FF"/>
                </a:solidFill>
                <a:latin typeface="Calibri"/>
                <a:ea typeface="Calibri"/>
                <a:cs typeface="Calibri"/>
              </a:rPr>
              <a:t>تخصص </a:t>
            </a:r>
            <a:r>
              <a:rPr lang="fa-IR" sz="2800" b="1" dirty="0">
                <a:solidFill>
                  <a:srgbClr val="9854FF"/>
                </a:solidFill>
                <a:latin typeface="Calibri"/>
                <a:ea typeface="Calibri"/>
                <a:cs typeface="Calibri"/>
              </a:rPr>
              <a:t>خود موظف هستند خود را </a:t>
            </a:r>
            <a:r>
              <a:rPr lang="fa-IR" sz="2800" b="1" dirty="0">
                <a:solidFill>
                  <a:srgbClr val="B675FF"/>
                </a:solidFill>
                <a:latin typeface="Calibri"/>
                <a:ea typeface="Calibri"/>
                <a:cs typeface="Calibri"/>
              </a:rPr>
              <a:t>مجهز </a:t>
            </a:r>
            <a:r>
              <a:rPr lang="fa-IR" sz="2800" b="1" dirty="0">
                <a:solidFill>
                  <a:srgbClr val="9854FF"/>
                </a:solidFill>
                <a:latin typeface="Calibri"/>
                <a:ea typeface="Calibri"/>
                <a:cs typeface="Calibri"/>
              </a:rPr>
              <a:t>به </a:t>
            </a:r>
            <a:r>
              <a:rPr lang="fa-IR" sz="2800" b="1" dirty="0">
                <a:solidFill>
                  <a:srgbClr val="B675FF"/>
                </a:solidFill>
                <a:latin typeface="Calibri"/>
                <a:ea typeface="Calibri"/>
                <a:cs typeface="Calibri"/>
              </a:rPr>
              <a:t>مهارت‌</a:t>
            </a:r>
            <a:r>
              <a:rPr lang="fa-IR" sz="2800" b="1" dirty="0">
                <a:solidFill>
                  <a:srgbClr val="9854FF"/>
                </a:solidFill>
                <a:latin typeface="Calibri"/>
                <a:ea typeface="Calibri"/>
                <a:cs typeface="Calibri"/>
              </a:rPr>
              <a:t>های مختلف کنند</a:t>
            </a:r>
          </a:p>
        </p:txBody>
      </p:sp>
      <p:sp>
        <p:nvSpPr>
          <p:cNvPr id="6" name="کادر متن 5">
            <a:extLst>
              <a:ext uri="{FF2B5EF4-FFF2-40B4-BE49-F238E27FC236}">
                <a16:creationId xmlns:a16="http://schemas.microsoft.com/office/drawing/2014/main" id="{CD2FDE1F-398D-6301-F0D9-4004D176BAA8}"/>
              </a:ext>
            </a:extLst>
          </p:cNvPr>
          <p:cNvSpPr txBox="1"/>
          <p:nvPr/>
        </p:nvSpPr>
        <p:spPr>
          <a:xfrm rot="10800000" flipV="1">
            <a:off x="4251310" y="3737231"/>
            <a:ext cx="3692977" cy="1938992"/>
          </a:xfrm>
          <a:prstGeom prst="rect">
            <a:avLst/>
          </a:prstGeom>
          <a:solidFill>
            <a:srgbClr val="E099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rtlCol="1" anchor="t">
            <a:spAutoFit/>
          </a:bodyPr>
          <a:lstStyle/>
          <a:p>
            <a:pPr algn="ctr"/>
            <a:r>
              <a:rPr lang="fa-IR" sz="2400" b="1" dirty="0">
                <a:solidFill>
                  <a:srgbClr val="D417FF"/>
                </a:solidFill>
                <a:latin typeface="Calibri"/>
                <a:ea typeface="Calibri"/>
                <a:cs typeface="Calibri"/>
              </a:rPr>
              <a:t>تیم ما احتیاج به </a:t>
            </a:r>
            <a:r>
              <a:rPr lang="fa-IR" sz="2400" b="1" dirty="0">
                <a:solidFill>
                  <a:srgbClr val="A000C4"/>
                </a:solidFill>
                <a:latin typeface="Calibri"/>
                <a:ea typeface="Calibri"/>
                <a:cs typeface="Calibri"/>
              </a:rPr>
              <a:t>هماهنگی </a:t>
            </a:r>
            <a:r>
              <a:rPr lang="fa-IR" sz="2400" b="1" dirty="0">
                <a:solidFill>
                  <a:srgbClr val="D417FF"/>
                </a:solidFill>
                <a:latin typeface="Calibri"/>
                <a:ea typeface="Calibri"/>
                <a:cs typeface="Calibri"/>
              </a:rPr>
              <a:t>با </a:t>
            </a:r>
            <a:r>
              <a:rPr lang="fa-IR" sz="2400" b="1" dirty="0">
                <a:solidFill>
                  <a:srgbClr val="A000C4"/>
                </a:solidFill>
                <a:latin typeface="Calibri"/>
                <a:ea typeface="Calibri"/>
                <a:cs typeface="Calibri"/>
              </a:rPr>
              <a:t>مدارس </a:t>
            </a:r>
            <a:r>
              <a:rPr lang="fa-IR" sz="2400" b="1" dirty="0">
                <a:solidFill>
                  <a:srgbClr val="D417FF"/>
                </a:solidFill>
                <a:latin typeface="Calibri"/>
                <a:ea typeface="Calibri"/>
                <a:cs typeface="Calibri"/>
              </a:rPr>
              <a:t>برای حضور دانش آموزان و همچنین </a:t>
            </a:r>
            <a:r>
              <a:rPr lang="fa-IR" sz="2400" b="1" dirty="0">
                <a:solidFill>
                  <a:srgbClr val="A000C4"/>
                </a:solidFill>
                <a:latin typeface="Calibri"/>
                <a:ea typeface="Calibri"/>
                <a:cs typeface="Calibri"/>
              </a:rPr>
              <a:t>همکاری </a:t>
            </a:r>
            <a:r>
              <a:rPr lang="fa-IR" sz="2400" b="1" dirty="0">
                <a:solidFill>
                  <a:srgbClr val="D417FF"/>
                </a:solidFill>
                <a:latin typeface="Calibri"/>
                <a:ea typeface="Calibri"/>
                <a:cs typeface="Calibri"/>
              </a:rPr>
              <a:t>با سازمان تبلیغات اسلامی استان برای تامین </a:t>
            </a:r>
            <a:r>
              <a:rPr lang="fa-IR" sz="2400" b="1" dirty="0">
                <a:solidFill>
                  <a:srgbClr val="A000C4"/>
                </a:solidFill>
                <a:latin typeface="Calibri"/>
                <a:ea typeface="Calibri"/>
                <a:cs typeface="Calibri"/>
              </a:rPr>
              <a:t>مکان </a:t>
            </a:r>
            <a:r>
              <a:rPr lang="fa-IR" sz="2400" b="1" dirty="0">
                <a:solidFill>
                  <a:srgbClr val="D417FF"/>
                </a:solidFill>
                <a:latin typeface="Calibri"/>
                <a:ea typeface="Calibri"/>
                <a:cs typeface="Calibri"/>
              </a:rPr>
              <a:t>دارد.</a:t>
            </a:r>
            <a:endParaRPr lang="fa-IR" sz="2400" b="1" dirty="0">
              <a:solidFill>
                <a:srgbClr val="D417FF"/>
              </a:solidFill>
              <a:latin typeface="Century Gothic" panose="020B0502020202020204"/>
              <a:ea typeface="Calibri"/>
              <a:cs typeface="Tahoma" panose="020B0604030504040204" pitchFamily="34" charset="0"/>
            </a:endParaRPr>
          </a:p>
        </p:txBody>
      </p:sp>
      <p:pic>
        <p:nvPicPr>
          <p:cNvPr id="10" name="Picture 9" descr="A group of hands holding craft materials&#10;&#10;Description automatically generated">
            <a:extLst>
              <a:ext uri="{FF2B5EF4-FFF2-40B4-BE49-F238E27FC236}">
                <a16:creationId xmlns:a16="http://schemas.microsoft.com/office/drawing/2014/main" id="{4F3D8836-DD24-A7A5-21DD-F2110BB90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87" y="3738782"/>
            <a:ext cx="2883244" cy="193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group of people working at a table&#10;&#10;Description automatically generated">
            <a:extLst>
              <a:ext uri="{FF2B5EF4-FFF2-40B4-BE49-F238E27FC236}">
                <a16:creationId xmlns:a16="http://schemas.microsoft.com/office/drawing/2014/main" id="{97B843CA-20C7-7936-1012-8D8ED30EE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708" y="3741543"/>
            <a:ext cx="2789541" cy="194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hands shaking in a black background&#10;&#10;Description automatically generated">
            <a:extLst>
              <a:ext uri="{FF2B5EF4-FFF2-40B4-BE49-F238E27FC236}">
                <a16:creationId xmlns:a16="http://schemas.microsoft.com/office/drawing/2014/main" id="{D9F35E66-EAD6-6CF0-A6F0-EFCA75ECB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880" y="215029"/>
            <a:ext cx="4504389" cy="44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94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9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کادر متن 4">
            <a:extLst>
              <a:ext uri="{FF2B5EF4-FFF2-40B4-BE49-F238E27FC236}">
                <a16:creationId xmlns:a16="http://schemas.microsoft.com/office/drawing/2014/main" id="{6F8B331D-F626-74D7-EEC7-832F88FB0E2F}"/>
              </a:ext>
            </a:extLst>
          </p:cNvPr>
          <p:cNvSpPr txBox="1"/>
          <p:nvPr/>
        </p:nvSpPr>
        <p:spPr>
          <a:xfrm>
            <a:off x="2463940" y="467599"/>
            <a:ext cx="7264119" cy="2308324"/>
          </a:xfrm>
          <a:prstGeom prst="rect">
            <a:avLst/>
          </a:prstGeom>
          <a:solidFill>
            <a:srgbClr val="FCA9BE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1" anchor="t">
            <a:spAutoFit/>
          </a:bodyPr>
          <a:lstStyle/>
          <a:p>
            <a:pPr algn="ctr"/>
            <a:r>
              <a:rPr lang="fa-IR" sz="3600" b="1" dirty="0">
                <a:solidFill>
                  <a:srgbClr val="FFEBF2"/>
                </a:solidFill>
                <a:latin typeface="Calibri"/>
                <a:ea typeface="Calibri"/>
                <a:cs typeface="Calibri"/>
              </a:rPr>
              <a:t>مهم‌ترین </a:t>
            </a:r>
            <a:r>
              <a:rPr lang="fa-IR" sz="3600" b="1" dirty="0">
                <a:solidFill>
                  <a:srgbClr val="FF005D"/>
                </a:solidFill>
                <a:latin typeface="Calibri"/>
                <a:ea typeface="Calibri"/>
                <a:cs typeface="Calibri"/>
              </a:rPr>
              <a:t>شاخصه</a:t>
            </a:r>
            <a:r>
              <a:rPr lang="fa-IR" sz="3600" b="1" dirty="0">
                <a:solidFill>
                  <a:srgbClr val="FFD6E5"/>
                </a:solidFill>
                <a:latin typeface="Calibri"/>
                <a:ea typeface="Calibri"/>
                <a:cs typeface="Calibri"/>
              </a:rPr>
              <a:t>:</a:t>
            </a:r>
          </a:p>
          <a:p>
            <a:pPr algn="r"/>
            <a:r>
              <a:rPr lang="fa-IR" sz="3600" b="1" dirty="0">
                <a:solidFill>
                  <a:srgbClr val="FF5EB7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a-IR" sz="3600" b="1" dirty="0">
                <a:solidFill>
                  <a:srgbClr val="FF0374"/>
                </a:solidFill>
                <a:latin typeface="Calibri"/>
                <a:ea typeface="Calibri"/>
                <a:cs typeface="Calibri"/>
              </a:rPr>
              <a:t>قالب جدید</a:t>
            </a:r>
            <a:r>
              <a:rPr lang="fa-IR" sz="3600" b="1" dirty="0">
                <a:solidFill>
                  <a:srgbClr val="FF4A8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a-IR" sz="3600" b="1" dirty="0">
                <a:solidFill>
                  <a:srgbClr val="FFEBF2"/>
                </a:solidFill>
                <a:latin typeface="Calibri"/>
                <a:ea typeface="Calibri"/>
                <a:cs typeface="Calibri"/>
              </a:rPr>
              <a:t>و نو،</a:t>
            </a:r>
          </a:p>
          <a:p>
            <a:pPr algn="r"/>
            <a:r>
              <a:rPr lang="fa-IR" sz="3600" b="1" dirty="0">
                <a:solidFill>
                  <a:srgbClr val="FFEBF2"/>
                </a:solidFill>
                <a:latin typeface="Calibri"/>
                <a:ea typeface="Calibri"/>
                <a:cs typeface="Calibri"/>
              </a:rPr>
              <a:t>  ارائه</a:t>
            </a:r>
            <a:r>
              <a:rPr lang="fa-IR" sz="3600" b="1" dirty="0">
                <a:solidFill>
                  <a:srgbClr val="FF4A8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a-IR" sz="3600" b="1" dirty="0">
                <a:solidFill>
                  <a:srgbClr val="FF0374"/>
                </a:solidFill>
                <a:latin typeface="Calibri"/>
                <a:ea typeface="Calibri"/>
                <a:cs typeface="Calibri"/>
              </a:rPr>
              <a:t>غیر مستقیم </a:t>
            </a:r>
            <a:r>
              <a:rPr lang="fa-IR" sz="3600" b="1" dirty="0">
                <a:solidFill>
                  <a:srgbClr val="FF4A8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a-IR" sz="3600" b="1" dirty="0">
                <a:solidFill>
                  <a:srgbClr val="FFEBF2"/>
                </a:solidFill>
                <a:latin typeface="Calibri"/>
                <a:ea typeface="Calibri"/>
                <a:cs typeface="Calibri"/>
              </a:rPr>
              <a:t>محتوا به مخاطب</a:t>
            </a:r>
            <a:r>
              <a:rPr lang="fa-IR" sz="36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،</a:t>
            </a:r>
            <a:r>
              <a:rPr lang="fa-IR" sz="3600" b="1" dirty="0">
                <a:solidFill>
                  <a:srgbClr val="FF4A8C"/>
                </a:solidFill>
                <a:latin typeface="Calibri"/>
                <a:ea typeface="Calibri"/>
                <a:cs typeface="Calibri"/>
              </a:rPr>
              <a:t> </a:t>
            </a:r>
          </a:p>
          <a:p>
            <a:pPr algn="r"/>
            <a:r>
              <a:rPr lang="fa-IR" sz="3600" b="1" dirty="0">
                <a:solidFill>
                  <a:srgbClr val="FF0374"/>
                </a:solidFill>
                <a:latin typeface="Calibri"/>
                <a:ea typeface="Calibri"/>
                <a:cs typeface="Calibri"/>
              </a:rPr>
              <a:t>انعطاف پذیری</a:t>
            </a:r>
            <a:r>
              <a:rPr lang="fa-IR" sz="3600" b="1" dirty="0">
                <a:solidFill>
                  <a:srgbClr val="FF4A8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a-IR" sz="3600" b="1" dirty="0">
                <a:solidFill>
                  <a:srgbClr val="FFEBF2"/>
                </a:solidFill>
                <a:latin typeface="Calibri"/>
                <a:ea typeface="Calibri"/>
                <a:cs typeface="Calibri"/>
              </a:rPr>
              <a:t>بالا برای ارائه محتواهای</a:t>
            </a:r>
            <a:r>
              <a:rPr lang="fa-IR" sz="3600" b="1" dirty="0">
                <a:solidFill>
                  <a:srgbClr val="FF0374"/>
                </a:solidFill>
                <a:latin typeface="Calibri"/>
                <a:ea typeface="Calibri"/>
                <a:cs typeface="Calibri"/>
              </a:rPr>
              <a:t> مختلف</a:t>
            </a:r>
            <a:endParaRPr lang="fa-IR" sz="3600" b="1" dirty="0">
              <a:solidFill>
                <a:srgbClr val="FF0374"/>
              </a:solidFill>
              <a:cs typeface="Tahoma"/>
            </a:endParaRPr>
          </a:p>
        </p:txBody>
      </p:sp>
      <p:pic>
        <p:nvPicPr>
          <p:cNvPr id="6" name="Picture 5" descr="A person writing on a white paper&#10;&#10;Description automatically generated">
            <a:extLst>
              <a:ext uri="{FF2B5EF4-FFF2-40B4-BE49-F238E27FC236}">
                <a16:creationId xmlns:a16="http://schemas.microsoft.com/office/drawing/2014/main" id="{47CB1C12-EC79-775C-8B1A-98CEF1BF9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18" y="3271551"/>
            <a:ext cx="5189317" cy="287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group of women in black robes sitting on a rug&#10;&#10;Description automatically generated">
            <a:extLst>
              <a:ext uri="{FF2B5EF4-FFF2-40B4-BE49-F238E27FC236}">
                <a16:creationId xmlns:a16="http://schemas.microsoft.com/office/drawing/2014/main" id="{7BDAA9FD-38CF-583B-5117-059B4D7AA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15" y="3270792"/>
            <a:ext cx="5337791" cy="2880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8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566</Words>
  <Application>Microsoft Office PowerPoint</Application>
  <PresentationFormat>صفحه گسترده</PresentationFormat>
  <Paragraphs>78</Paragraphs>
  <Slides>15</Slides>
  <Notes>0</Notes>
  <HiddenSlides>0</HiddenSlides>
  <MMClips>1</MMClips>
  <ScaleCrop>false</ScaleCrop>
  <HeadingPairs>
    <vt:vector size="4" baseType="variant">
      <vt:variant>
        <vt:lpstr>طرح زمینه</vt:lpstr>
      </vt:variant>
      <vt:variant>
        <vt:i4>1</vt:i4>
      </vt:variant>
      <vt:variant>
        <vt:lpstr>عنوان های اسلاید</vt:lpstr>
      </vt:variant>
      <vt:variant>
        <vt:i4>15</vt:i4>
      </vt:variant>
    </vt:vector>
  </HeadingPairs>
  <TitlesOfParts>
    <vt:vector size="16" baseType="lpstr">
      <vt:lpstr>Savon</vt:lpstr>
      <vt:lpstr>ارائه PowerPoint</vt:lpstr>
      <vt:lpstr>ارائه PowerPoint</vt:lpstr>
      <vt:lpstr>ارائه PowerPoint</vt:lpstr>
      <vt:lpstr>اتاق رَهبان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ارائه PowerPoint</dc:title>
  <dc:creator>Mah Madar</dc:creator>
  <cp:lastModifiedBy>Mah Madar</cp:lastModifiedBy>
  <cp:revision>12</cp:revision>
  <dcterms:created xsi:type="dcterms:W3CDTF">2024-12-26T19:21:13Z</dcterms:created>
  <dcterms:modified xsi:type="dcterms:W3CDTF">2024-12-31T12:44:01Z</dcterms:modified>
</cp:coreProperties>
</file>