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95" r:id="rId3"/>
    <p:sldId id="258" r:id="rId4"/>
    <p:sldId id="297" r:id="rId5"/>
    <p:sldId id="296" r:id="rId6"/>
    <p:sldId id="294" r:id="rId7"/>
    <p:sldId id="260" r:id="rId8"/>
    <p:sldId id="261" r:id="rId9"/>
    <p:sldId id="264" r:id="rId10"/>
    <p:sldId id="263" r:id="rId11"/>
    <p:sldId id="262" r:id="rId12"/>
    <p:sldId id="265" r:id="rId13"/>
    <p:sldId id="266" r:id="rId14"/>
    <p:sldId id="267" r:id="rId15"/>
    <p:sldId id="268" r:id="rId16"/>
    <p:sldId id="269" r:id="rId17"/>
    <p:sldId id="298" r:id="rId18"/>
    <p:sldId id="299" r:id="rId19"/>
    <p:sldId id="29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68" d="100"/>
          <a:sy n="68" d="100"/>
        </p:scale>
        <p:origin x="9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12/28/2024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0C11C-EC0C-A149-9C2C-A33B4CA5F23B}"/>
              </a:ext>
            </a:extLst>
          </p:cNvPr>
          <p:cNvSpPr>
            <a:spLocks noGrp="1"/>
          </p:cNvSpPr>
          <p:nvPr>
            <p:ph type="ctrTitle"/>
          </p:nvPr>
        </p:nvSpPr>
        <p:spPr/>
        <p:txBody>
          <a:bodyPr/>
          <a:lstStyle/>
          <a:p>
            <a:endParaRPr lang=""/>
          </a:p>
        </p:txBody>
      </p:sp>
      <p:pic>
        <p:nvPicPr>
          <p:cNvPr id="5" name="Picture 5">
            <a:extLst>
              <a:ext uri="{FF2B5EF4-FFF2-40B4-BE49-F238E27FC236}">
                <a16:creationId xmlns:a16="http://schemas.microsoft.com/office/drawing/2014/main" id="{F34D2FB4-5F63-8D4D-8B91-EA3827456A65}"/>
              </a:ext>
            </a:extLst>
          </p:cNvPr>
          <p:cNvPicPr>
            <a:picLocks noChangeAspect="1"/>
          </p:cNvPicPr>
          <p:nvPr/>
        </p:nvPicPr>
        <p:blipFill>
          <a:blip r:embed="rId2"/>
          <a:stretch>
            <a:fillRect/>
          </a:stretch>
        </p:blipFill>
        <p:spPr>
          <a:xfrm>
            <a:off x="1811264" y="1097559"/>
            <a:ext cx="7158541" cy="4260252"/>
          </a:xfrm>
          <a:prstGeom prst="rect">
            <a:avLst/>
          </a:prstGeom>
        </p:spPr>
      </p:pic>
    </p:spTree>
    <p:extLst>
      <p:ext uri="{BB962C8B-B14F-4D97-AF65-F5344CB8AC3E}">
        <p14:creationId xmlns:p14="http://schemas.microsoft.com/office/powerpoint/2010/main" val="690217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861AFC8-670A-E84B-B290-22C0473F290E}"/>
              </a:ext>
            </a:extLst>
          </p:cNvPr>
          <p:cNvPicPr>
            <a:picLocks noChangeAspect="1"/>
          </p:cNvPicPr>
          <p:nvPr/>
        </p:nvPicPr>
        <p:blipFill>
          <a:blip r:embed="rId2"/>
          <a:stretch>
            <a:fillRect/>
          </a:stretch>
        </p:blipFill>
        <p:spPr>
          <a:xfrm>
            <a:off x="3265714" y="885318"/>
            <a:ext cx="4283292" cy="5418667"/>
          </a:xfrm>
          <a:prstGeom prst="rect">
            <a:avLst/>
          </a:prstGeom>
        </p:spPr>
      </p:pic>
    </p:spTree>
    <p:extLst>
      <p:ext uri="{BB962C8B-B14F-4D97-AF65-F5344CB8AC3E}">
        <p14:creationId xmlns:p14="http://schemas.microsoft.com/office/powerpoint/2010/main" val="306329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83981" y="2674099"/>
            <a:ext cx="8596668" cy="26772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a-IR" sz="3200">
              <a:solidFill>
                <a:schemeClr val="tx1"/>
              </a:solidFill>
              <a:cs typeface="B Traffic" panose="00000400000000000000" pitchFamily="2" charset="-78"/>
            </a:endParaRPr>
          </a:p>
          <a:p>
            <a:pPr algn="ctr"/>
            <a:r>
              <a:rPr lang="" sz="3200">
                <a:solidFill>
                  <a:schemeClr val="tx1"/>
                </a:solidFill>
                <a:cs typeface="B Traffic" panose="00000400000000000000" pitchFamily="2" charset="-78"/>
              </a:rPr>
              <a:t>حالا دیگه داستاناشونو نوشتند و....</a:t>
            </a:r>
          </a:p>
          <a:p>
            <a:pPr algn="ctr"/>
            <a:endParaRPr lang="" sz="3200">
              <a:solidFill>
                <a:schemeClr val="tx1"/>
              </a:solidFill>
              <a:cs typeface="B Traffic" panose="00000400000000000000" pitchFamily="2" charset="-78"/>
            </a:endParaRPr>
          </a:p>
          <a:p>
            <a:pPr algn="ctr"/>
            <a:r>
              <a:rPr lang="" sz="3200">
                <a:solidFill>
                  <a:schemeClr val="tx1"/>
                </a:solidFill>
                <a:cs typeface="B Traffic" panose="00000400000000000000" pitchFamily="2" charset="-78"/>
              </a:rPr>
              <a:t>       بریم سراغ ساخت موشن</a:t>
            </a:r>
            <a:endParaRPr lang="fa-IR" sz="3200" dirty="0">
              <a:solidFill>
                <a:schemeClr val="tx1"/>
              </a:solidFill>
              <a:cs typeface="B Traffic" panose="00000400000000000000" pitchFamily="2" charset="-78"/>
            </a:endParaRPr>
          </a:p>
        </p:txBody>
      </p:sp>
    </p:spTree>
    <p:extLst>
      <p:ext uri="{BB962C8B-B14F-4D97-AF65-F5344CB8AC3E}">
        <p14:creationId xmlns:p14="http://schemas.microsoft.com/office/powerpoint/2010/main" val="27858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57681569-34A3-B745-96B6-91BC96234744}"/>
              </a:ext>
            </a:extLst>
          </p:cNvPr>
          <p:cNvPicPr>
            <a:picLocks noChangeAspect="1"/>
          </p:cNvPicPr>
          <p:nvPr/>
        </p:nvPicPr>
        <p:blipFill>
          <a:blip r:embed="rId2"/>
          <a:stretch>
            <a:fillRect/>
          </a:stretch>
        </p:blipFill>
        <p:spPr>
          <a:xfrm>
            <a:off x="3111896" y="719666"/>
            <a:ext cx="4224130" cy="5418667"/>
          </a:xfrm>
          <a:prstGeom prst="rect">
            <a:avLst/>
          </a:prstGeom>
        </p:spPr>
      </p:pic>
    </p:spTree>
    <p:extLst>
      <p:ext uri="{BB962C8B-B14F-4D97-AF65-F5344CB8AC3E}">
        <p14:creationId xmlns:p14="http://schemas.microsoft.com/office/powerpoint/2010/main" val="322377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77E4303B-F419-1049-A951-6F51825AF5B1}"/>
              </a:ext>
            </a:extLst>
          </p:cNvPr>
          <p:cNvPicPr>
            <a:picLocks noChangeAspect="1"/>
          </p:cNvPicPr>
          <p:nvPr/>
        </p:nvPicPr>
        <p:blipFill>
          <a:blip r:embed="rId2"/>
          <a:stretch>
            <a:fillRect/>
          </a:stretch>
        </p:blipFill>
        <p:spPr>
          <a:xfrm>
            <a:off x="1049919" y="1249490"/>
            <a:ext cx="8128000" cy="4572000"/>
          </a:xfrm>
          <a:prstGeom prst="rect">
            <a:avLst/>
          </a:prstGeom>
        </p:spPr>
      </p:pic>
    </p:spTree>
    <p:extLst>
      <p:ext uri="{BB962C8B-B14F-4D97-AF65-F5344CB8AC3E}">
        <p14:creationId xmlns:p14="http://schemas.microsoft.com/office/powerpoint/2010/main" val="612170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A8B2C5D-B7C9-5A41-B528-3994CFD35B40}"/>
              </a:ext>
            </a:extLst>
          </p:cNvPr>
          <p:cNvPicPr>
            <a:picLocks noChangeAspect="1"/>
          </p:cNvPicPr>
          <p:nvPr/>
        </p:nvPicPr>
        <p:blipFill>
          <a:blip r:embed="rId2"/>
          <a:stretch>
            <a:fillRect/>
          </a:stretch>
        </p:blipFill>
        <p:spPr>
          <a:xfrm>
            <a:off x="1274733" y="1143000"/>
            <a:ext cx="8128000" cy="4572000"/>
          </a:xfrm>
          <a:prstGeom prst="rect">
            <a:avLst/>
          </a:prstGeom>
        </p:spPr>
      </p:pic>
    </p:spTree>
    <p:extLst>
      <p:ext uri="{BB962C8B-B14F-4D97-AF65-F5344CB8AC3E}">
        <p14:creationId xmlns:p14="http://schemas.microsoft.com/office/powerpoint/2010/main" val="2652147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6BF8A-331C-5E4B-905D-32A3B97AAA3D}"/>
              </a:ext>
            </a:extLst>
          </p:cNvPr>
          <p:cNvSpPr>
            <a:spLocks noGrp="1"/>
          </p:cNvSpPr>
          <p:nvPr>
            <p:ph type="title"/>
          </p:nvPr>
        </p:nvSpPr>
        <p:spPr>
          <a:xfrm>
            <a:off x="3798168" y="1023731"/>
            <a:ext cx="3845497" cy="4466456"/>
          </a:xfrm>
        </p:spPr>
        <p:txBody>
          <a:bodyPr/>
          <a:lstStyle/>
          <a:p>
            <a:r>
              <a:rPr lang="">
                <a:solidFill>
                  <a:schemeClr val="tx1"/>
                </a:solidFill>
              </a:rPr>
              <a:t>بچه‌ها دوست دارن.....</a:t>
            </a:r>
            <a:br>
              <a:rPr lang="">
                <a:solidFill>
                  <a:schemeClr val="tx1"/>
                </a:solidFill>
              </a:rPr>
            </a:br>
            <a:r>
              <a:rPr lang="">
                <a:solidFill>
                  <a:schemeClr val="tx1"/>
                </a:solidFill>
              </a:rPr>
              <a:t/>
            </a:r>
            <a:br>
              <a:rPr lang="">
                <a:solidFill>
                  <a:schemeClr val="tx1"/>
                </a:solidFill>
              </a:rPr>
            </a:br>
            <a:r>
              <a:rPr lang="">
                <a:solidFill>
                  <a:schemeClr val="tx1"/>
                </a:solidFill>
              </a:rPr>
              <a:t/>
            </a:r>
            <a:br>
              <a:rPr lang="">
                <a:solidFill>
                  <a:schemeClr val="tx1"/>
                </a:solidFill>
              </a:rPr>
            </a:br>
            <a:r>
              <a:rPr lang="">
                <a:solidFill>
                  <a:schemeClr val="tx1"/>
                </a:solidFill>
              </a:rPr>
              <a:t>خودشون کارتون بسازن</a:t>
            </a:r>
          </a:p>
        </p:txBody>
      </p:sp>
    </p:spTree>
    <p:extLst>
      <p:ext uri="{BB962C8B-B14F-4D97-AF65-F5344CB8AC3E}">
        <p14:creationId xmlns:p14="http://schemas.microsoft.com/office/powerpoint/2010/main" val="283214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B2B582F-94CE-1C4C-BF50-BC734DDB7A73}"/>
              </a:ext>
            </a:extLst>
          </p:cNvPr>
          <p:cNvSpPr>
            <a:spLocks noGrp="1"/>
          </p:cNvSpPr>
          <p:nvPr>
            <p:ph type="title"/>
          </p:nvPr>
        </p:nvSpPr>
        <p:spPr>
          <a:xfrm>
            <a:off x="1308295" y="339863"/>
            <a:ext cx="8459519" cy="2028305"/>
          </a:xfrm>
        </p:spPr>
        <p:txBody>
          <a:bodyPr>
            <a:normAutofit fontScale="90000"/>
          </a:bodyPr>
          <a:lstStyle/>
          <a:p>
            <a:pPr marL="571500" indent="-571500" algn="r" rtl="1">
              <a:buFont typeface="Wingdings" panose="05000000000000000000" pitchFamily="2" charset="2"/>
              <a:buChar char="v"/>
            </a:pPr>
            <a:r>
              <a:rPr lang="fa-IR" dirty="0" smtClean="0">
                <a:solidFill>
                  <a:schemeClr val="accent6">
                    <a:lumMod val="75000"/>
                  </a:schemeClr>
                </a:solidFill>
              </a:rPr>
              <a:t>مخاطب :دانش آموزان دبستان</a:t>
            </a:r>
            <a:br>
              <a:rPr lang="fa-IR" dirty="0" smtClean="0">
                <a:solidFill>
                  <a:schemeClr val="accent6">
                    <a:lumMod val="75000"/>
                  </a:schemeClr>
                </a:solidFill>
              </a:rPr>
            </a:br>
            <a:r>
              <a:rPr lang="fa-IR" dirty="0" smtClean="0">
                <a:solidFill>
                  <a:schemeClr val="accent6">
                    <a:lumMod val="75000"/>
                  </a:schemeClr>
                </a:solidFill>
              </a:rPr>
              <a:t>در مناطق مختلف که هر منطقه مربی متناسب با خودش را دارد.</a:t>
            </a:r>
            <a:br>
              <a:rPr lang="fa-IR" dirty="0" smtClean="0">
                <a:solidFill>
                  <a:schemeClr val="accent6">
                    <a:lumMod val="75000"/>
                  </a:schemeClr>
                </a:solidFill>
              </a:rPr>
            </a:br>
            <a:r>
              <a:rPr lang="fa-IR" dirty="0" smtClean="0">
                <a:solidFill>
                  <a:schemeClr val="accent6">
                    <a:lumMod val="75000"/>
                  </a:schemeClr>
                </a:solidFill>
              </a:rPr>
              <a:t/>
            </a:r>
            <a:br>
              <a:rPr lang="fa-IR" dirty="0" smtClean="0">
                <a:solidFill>
                  <a:schemeClr val="accent6">
                    <a:lumMod val="75000"/>
                  </a:schemeClr>
                </a:solidFill>
              </a:rPr>
            </a:br>
            <a:endParaRPr lang="" dirty="0">
              <a:solidFill>
                <a:schemeClr val="tx1"/>
              </a:solidFill>
            </a:endParaRPr>
          </a:p>
        </p:txBody>
      </p:sp>
      <p:sp>
        <p:nvSpPr>
          <p:cNvPr id="3" name="Title 4">
            <a:extLst>
              <a:ext uri="{FF2B5EF4-FFF2-40B4-BE49-F238E27FC236}">
                <a16:creationId xmlns:a16="http://schemas.microsoft.com/office/drawing/2014/main" id="{CB2B582F-94CE-1C4C-BF50-BC734DDB7A73}"/>
              </a:ext>
            </a:extLst>
          </p:cNvPr>
          <p:cNvSpPr txBox="1">
            <a:spLocks/>
          </p:cNvSpPr>
          <p:nvPr/>
        </p:nvSpPr>
        <p:spPr>
          <a:xfrm>
            <a:off x="2167512" y="2522753"/>
            <a:ext cx="6812511" cy="2152357"/>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r" rtl="1">
              <a:buFont typeface="Wingdings" panose="05000000000000000000" pitchFamily="2" charset="2"/>
              <a:buChar char="v"/>
            </a:pPr>
            <a:r>
              <a:rPr lang="fa-IR" dirty="0">
                <a:solidFill>
                  <a:schemeClr val="accent5">
                    <a:lumMod val="75000"/>
                  </a:schemeClr>
                </a:solidFill>
              </a:rPr>
              <a:t>قالبهای خروجی:نمایش،موشن،تئاتر عروسکی وپادکست</a:t>
            </a: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endParaRPr lang="" dirty="0">
              <a:solidFill>
                <a:schemeClr val="tx1"/>
              </a:solidFill>
            </a:endParaRPr>
          </a:p>
        </p:txBody>
      </p:sp>
      <p:sp>
        <p:nvSpPr>
          <p:cNvPr id="4" name="Title 4">
            <a:extLst>
              <a:ext uri="{FF2B5EF4-FFF2-40B4-BE49-F238E27FC236}">
                <a16:creationId xmlns:a16="http://schemas.microsoft.com/office/drawing/2014/main" id="{CB2B582F-94CE-1C4C-BF50-BC734DDB7A73}"/>
              </a:ext>
            </a:extLst>
          </p:cNvPr>
          <p:cNvSpPr txBox="1">
            <a:spLocks/>
          </p:cNvSpPr>
          <p:nvPr/>
        </p:nvSpPr>
        <p:spPr>
          <a:xfrm>
            <a:off x="1028028" y="3999701"/>
            <a:ext cx="6812511" cy="2028305"/>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r" rtl="1">
              <a:buFont typeface="Wingdings" panose="05000000000000000000" pitchFamily="2" charset="2"/>
              <a:buChar char="v"/>
            </a:pPr>
            <a:r>
              <a:rPr lang="fa-IR" dirty="0" smtClean="0">
                <a:solidFill>
                  <a:schemeClr val="accent4">
                    <a:lumMod val="50000"/>
                  </a:schemeClr>
                </a:solidFill>
              </a:rPr>
              <a:t>بازه زمانی اجرا در طول سال تحصیلی </a:t>
            </a: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endParaRPr lang="" dirty="0">
              <a:solidFill>
                <a:schemeClr val="tx1"/>
              </a:solidFill>
            </a:endParaRPr>
          </a:p>
        </p:txBody>
      </p:sp>
    </p:spTree>
    <p:extLst>
      <p:ext uri="{BB962C8B-B14F-4D97-AF65-F5344CB8AC3E}">
        <p14:creationId xmlns:p14="http://schemas.microsoft.com/office/powerpoint/2010/main" val="23875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1572" y="636024"/>
            <a:ext cx="4185623" cy="1400814"/>
          </a:xfrm>
        </p:spPr>
        <p:txBody>
          <a:bodyPr/>
          <a:lstStyle/>
          <a:p>
            <a:pPr algn="ctr"/>
            <a:r>
              <a:rPr lang="fa-IR" sz="1800" dirty="0" smtClean="0">
                <a:solidFill>
                  <a:schemeClr val="accent5">
                    <a:lumMod val="75000"/>
                  </a:schemeClr>
                </a:solidFill>
              </a:rPr>
              <a:t> و...</a:t>
            </a:r>
          </a:p>
          <a:p>
            <a:pPr algn="ctr"/>
            <a:endParaRPr lang="fa-IR" sz="1800" dirty="0">
              <a:solidFill>
                <a:schemeClr val="accent5">
                  <a:lumMod val="75000"/>
                </a:schemeClr>
              </a:solidFill>
            </a:endParaRPr>
          </a:p>
          <a:p>
            <a:pPr algn="ctr"/>
            <a:r>
              <a:rPr lang="fa-IR" sz="1800" dirty="0" smtClean="0">
                <a:solidFill>
                  <a:schemeClr val="accent5">
                    <a:lumMod val="75000"/>
                  </a:schemeClr>
                </a:solidFill>
              </a:rPr>
              <a:t>همکاری آموزش و پرورش مناطق و معاونت معاونت تبلیغ امور فرهنگی حوزه های علمیه بسیار لازم است.</a:t>
            </a:r>
            <a:endParaRPr lang="en-US" sz="1800" dirty="0"/>
          </a:p>
        </p:txBody>
      </p:sp>
      <p:sp>
        <p:nvSpPr>
          <p:cNvPr id="4" name="Content Placeholder 3"/>
          <p:cNvSpPr>
            <a:spLocks noGrp="1"/>
          </p:cNvSpPr>
          <p:nvPr>
            <p:ph sz="half" idx="2"/>
          </p:nvPr>
        </p:nvSpPr>
        <p:spPr/>
        <p:txBody>
          <a:bodyPr>
            <a:normAutofit/>
          </a:bodyPr>
          <a:lstStyle/>
          <a:p>
            <a:pPr algn="r" rtl="1">
              <a:buFont typeface="Wingdings" panose="05000000000000000000" pitchFamily="2" charset="2"/>
              <a:buChar char="v"/>
            </a:pPr>
            <a:r>
              <a:rPr lang="fa-IR" sz="2000" b="1" dirty="0" smtClean="0">
                <a:solidFill>
                  <a:schemeClr val="accent6">
                    <a:lumMod val="50000"/>
                  </a:schemeClr>
                </a:solidFill>
                <a:cs typeface="B Lotus" panose="00000400000000000000" pitchFamily="2" charset="-78"/>
              </a:rPr>
              <a:t>شاخصه این طرح </a:t>
            </a:r>
            <a:r>
              <a:rPr lang="fa-IR" sz="2000" b="1" dirty="0">
                <a:solidFill>
                  <a:schemeClr val="accent6">
                    <a:lumMod val="50000"/>
                  </a:schemeClr>
                </a:solidFill>
                <a:cs typeface="B Lotus" panose="00000400000000000000" pitchFamily="2" charset="-78"/>
              </a:rPr>
              <a:t>.....</a:t>
            </a: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اینجا مبلغ خود بچه ها هستند و اهمیت  رشد جمعیت را باور دارند چون از برکات آن و مزایای آن مطلع می شوند  از سنی که باور شکل میگیرد. از همان نوجوانی هویت جنسی را پذیرفته و تکریم جایگاه مادری را درک و مشگلات را با توجه در درک عمیق شده راحت از سر می گذرانند. </a:t>
            </a:r>
          </a:p>
          <a:p>
            <a:pPr algn="r" rtl="1">
              <a:buFont typeface="Wingdings" panose="05000000000000000000" pitchFamily="2" charset="2"/>
              <a:buChar char="v"/>
            </a:pPr>
            <a:endParaRPr lang="fa-IR" b="1" dirty="0">
              <a:solidFill>
                <a:schemeClr val="accent6">
                  <a:lumMod val="50000"/>
                </a:schemeClr>
              </a:solidFill>
              <a:cs typeface="B Lotus" panose="00000400000000000000" pitchFamily="2" charset="-78"/>
            </a:endParaRP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مخاطب کسی را باور می کند که دلسوز اوست.</a:t>
            </a:r>
            <a:endParaRPr lang="en-US" dirty="0"/>
          </a:p>
        </p:txBody>
      </p:sp>
      <p:sp>
        <p:nvSpPr>
          <p:cNvPr id="5" name="Text Placeholder 4"/>
          <p:cNvSpPr>
            <a:spLocks noGrp="1"/>
          </p:cNvSpPr>
          <p:nvPr>
            <p:ph type="body" sz="quarter" idx="3"/>
          </p:nvPr>
        </p:nvSpPr>
        <p:spPr>
          <a:xfrm>
            <a:off x="5257195" y="760169"/>
            <a:ext cx="4185618" cy="576262"/>
          </a:xfrm>
        </p:spPr>
        <p:txBody>
          <a:bodyPr/>
          <a:lstStyle/>
          <a:p>
            <a:pPr algn="ctr"/>
            <a:r>
              <a:rPr lang="fa-IR" dirty="0">
                <a:solidFill>
                  <a:schemeClr val="accent5">
                    <a:lumMod val="75000"/>
                  </a:schemeClr>
                </a:solidFill>
              </a:rPr>
              <a:t>فعالیت بصورت گروهی در کلاس مدرسه انجام می شود </a:t>
            </a:r>
            <a:endParaRPr lang="en-US" dirty="0"/>
          </a:p>
        </p:txBody>
      </p:sp>
      <p:sp>
        <p:nvSpPr>
          <p:cNvPr id="7" name="Title 1"/>
          <p:cNvSpPr>
            <a:spLocks noGrp="1"/>
          </p:cNvSpPr>
          <p:nvPr>
            <p:ph sz="quarter" idx="4"/>
          </p:nvPr>
        </p:nvSpPr>
        <p:spPr/>
        <p:txBody>
          <a:bodyPr/>
          <a:lstStyle/>
          <a:p>
            <a:pPr algn="r" rtl="1">
              <a:buFont typeface="Wingdings" panose="05000000000000000000" pitchFamily="2" charset="2"/>
              <a:buChar char="v"/>
            </a:pPr>
            <a:r>
              <a:rPr lang="fa-IR" sz="2000" b="1" dirty="0" smtClean="0">
                <a:solidFill>
                  <a:schemeClr val="accent6">
                    <a:lumMod val="50000"/>
                  </a:schemeClr>
                </a:solidFill>
                <a:cs typeface="B Lotus" panose="00000400000000000000" pitchFamily="2" charset="-78"/>
              </a:rPr>
              <a:t>جرقه اولیه .....</a:t>
            </a: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زمانی خورد که شاهد اختلاف آمار موالید دهه شصت با  دهه هشتاد و نود زمانی که نوزادان دهه شصت تمایل به فرزند آوری شان مخالف مادرانشان بود،</a:t>
            </a: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و زمانیکه شاهد میزان درگیر شدن دختران کانون تربیتی به محتوای کارهایی که می ساختند،</a:t>
            </a: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و زمانی که نوجوان از مادرش خواست با چادر وارد مجلس روضه شان شود.</a:t>
            </a:r>
          </a:p>
          <a:p>
            <a:pPr algn="r" rtl="1">
              <a:buFont typeface="Wingdings" panose="05000000000000000000" pitchFamily="2" charset="2"/>
              <a:buChar char="v"/>
            </a:pPr>
            <a:endParaRPr lang="en-US" b="1" dirty="0"/>
          </a:p>
        </p:txBody>
      </p:sp>
    </p:spTree>
    <p:extLst>
      <p:ext uri="{BB962C8B-B14F-4D97-AF65-F5344CB8AC3E}">
        <p14:creationId xmlns:p14="http://schemas.microsoft.com/office/powerpoint/2010/main" val="2809211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222213"/>
            <a:ext cx="8596668" cy="931338"/>
          </a:xfrm>
        </p:spPr>
        <p:txBody>
          <a:bodyPr>
            <a:normAutofit fontScale="90000"/>
          </a:bodyPr>
          <a:lstStyle/>
          <a:p>
            <a:pPr algn="r" rtl="1"/>
            <a:r>
              <a:rPr lang="fa-IR" sz="2600" b="1" dirty="0" smtClean="0">
                <a:solidFill>
                  <a:schemeClr val="accent6">
                    <a:lumMod val="50000"/>
                  </a:schemeClr>
                </a:solidFill>
                <a:cs typeface="B Lotus" panose="00000400000000000000" pitchFamily="2" charset="-78"/>
              </a:rPr>
              <a:t>نیاز پاسخ داده شده مخاطب </a:t>
            </a:r>
            <a:r>
              <a:rPr lang="fa-IR" sz="2600" b="1" dirty="0">
                <a:solidFill>
                  <a:schemeClr val="accent6">
                    <a:lumMod val="50000"/>
                  </a:schemeClr>
                </a:solidFill>
                <a:cs typeface="B Lotus" panose="00000400000000000000" pitchFamily="2" charset="-78"/>
              </a:rPr>
              <a:t>.....</a:t>
            </a:r>
            <a:br>
              <a:rPr lang="fa-IR" sz="2600" b="1" dirty="0">
                <a:solidFill>
                  <a:schemeClr val="accent6">
                    <a:lumMod val="50000"/>
                  </a:schemeClr>
                </a:solidFill>
                <a:cs typeface="B Lotus" panose="00000400000000000000" pitchFamily="2" charset="-78"/>
              </a:rPr>
            </a:br>
            <a:r>
              <a:rPr lang="fa-IR" sz="2600" b="1" dirty="0" smtClean="0">
                <a:solidFill>
                  <a:schemeClr val="accent6">
                    <a:lumMod val="50000"/>
                  </a:schemeClr>
                </a:solidFill>
                <a:cs typeface="B Lotus" panose="00000400000000000000" pitchFamily="2" charset="-78"/>
              </a:rPr>
              <a:t>رسیدن به جامعه ای گسترده و با برکت که در سایه ی یکدیگر امنیت و رفاه خود را تأمین می کنند</a:t>
            </a:r>
            <a:r>
              <a:rPr lang="fa-IR" b="1" dirty="0" smtClean="0">
                <a:solidFill>
                  <a:schemeClr val="accent6">
                    <a:lumMod val="50000"/>
                  </a:schemeClr>
                </a:solidFill>
                <a:cs typeface="B Lotus" panose="00000400000000000000" pitchFamily="2" charset="-78"/>
              </a:rPr>
              <a:t>.</a:t>
            </a:r>
            <a:r>
              <a:rPr lang="fa-IR" b="1" dirty="0">
                <a:solidFill>
                  <a:schemeClr val="accent6">
                    <a:lumMod val="50000"/>
                  </a:schemeClr>
                </a:solidFill>
                <a:cs typeface="B Lotus" panose="00000400000000000000" pitchFamily="2" charset="-78"/>
              </a:rPr>
              <a:t/>
            </a:r>
            <a:br>
              <a:rPr lang="fa-IR" b="1" dirty="0">
                <a:solidFill>
                  <a:schemeClr val="accent6">
                    <a:lumMod val="50000"/>
                  </a:schemeClr>
                </a:solidFill>
                <a:cs typeface="B Lotus" panose="00000400000000000000" pitchFamily="2" charset="-78"/>
              </a:rPr>
            </a:br>
            <a:endParaRPr lang="en-US" dirty="0"/>
          </a:p>
        </p:txBody>
      </p:sp>
      <p:sp>
        <p:nvSpPr>
          <p:cNvPr id="3" name="Text Placeholder 2"/>
          <p:cNvSpPr>
            <a:spLocks noGrp="1"/>
          </p:cNvSpPr>
          <p:nvPr>
            <p:ph type="body" idx="1"/>
          </p:nvPr>
        </p:nvSpPr>
        <p:spPr>
          <a:xfrm>
            <a:off x="675745" y="1817085"/>
            <a:ext cx="4185623" cy="576262"/>
          </a:xfrm>
        </p:spPr>
        <p:txBody>
          <a:bodyPr/>
          <a:lstStyle/>
          <a:p>
            <a:pPr algn="r"/>
            <a:r>
              <a:rPr lang="fa-IR" b="1" dirty="0" smtClean="0">
                <a:solidFill>
                  <a:schemeClr val="accent4">
                    <a:lumMod val="75000"/>
                  </a:schemeClr>
                </a:solidFill>
                <a:cs typeface="B Lotus" panose="00000400000000000000" pitchFamily="2" charset="-78"/>
              </a:rPr>
              <a:t>هدف:  باید در جامعه بلند مدت تعریف شوند تا ماندگاری داشته باشند</a:t>
            </a:r>
            <a:endParaRPr lang="en-US" dirty="0"/>
          </a:p>
        </p:txBody>
      </p:sp>
      <p:sp>
        <p:nvSpPr>
          <p:cNvPr id="4" name="Content Placeholder 3"/>
          <p:cNvSpPr>
            <a:spLocks noGrp="1"/>
          </p:cNvSpPr>
          <p:nvPr>
            <p:ph sz="half" idx="2"/>
          </p:nvPr>
        </p:nvSpPr>
        <p:spPr>
          <a:xfrm>
            <a:off x="675744" y="2940148"/>
            <a:ext cx="4185623" cy="2482236"/>
          </a:xfrm>
        </p:spPr>
        <p:txBody>
          <a:bodyPr/>
          <a:lstStyle/>
          <a:p>
            <a:pPr algn="r" rtl="1">
              <a:buFont typeface="Wingdings" panose="05000000000000000000" pitchFamily="2" charset="2"/>
              <a:buChar char="v"/>
            </a:pPr>
            <a:r>
              <a:rPr lang="fa-IR" sz="2000" b="1" dirty="0" smtClean="0">
                <a:solidFill>
                  <a:schemeClr val="accent6">
                    <a:lumMod val="50000"/>
                  </a:schemeClr>
                </a:solidFill>
                <a:cs typeface="B Lotus" panose="00000400000000000000" pitchFamily="2" charset="-78"/>
              </a:rPr>
              <a:t>تآثیر مخاطب .....</a:t>
            </a:r>
            <a:endParaRPr lang="fa-IR" sz="2000" b="1" dirty="0">
              <a:solidFill>
                <a:schemeClr val="accent6">
                  <a:lumMod val="50000"/>
                </a:schemeClr>
              </a:solidFill>
              <a:cs typeface="B Lotus" panose="00000400000000000000" pitchFamily="2" charset="-78"/>
            </a:endParaRP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تکریم مقام والدین، و علاقه به داشتن ذریه ی طیبه</a:t>
            </a:r>
            <a:endParaRPr lang="fa-IR" b="1" dirty="0">
              <a:solidFill>
                <a:schemeClr val="accent6">
                  <a:lumMod val="50000"/>
                </a:schemeClr>
              </a:solidFill>
              <a:cs typeface="B Lotus" panose="00000400000000000000" pitchFamily="2" charset="-78"/>
            </a:endParaRPr>
          </a:p>
          <a:p>
            <a:endParaRPr lang="en-US" dirty="0"/>
          </a:p>
        </p:txBody>
      </p:sp>
      <p:sp>
        <p:nvSpPr>
          <p:cNvPr id="5" name="Text Placeholder 4"/>
          <p:cNvSpPr>
            <a:spLocks noGrp="1"/>
          </p:cNvSpPr>
          <p:nvPr>
            <p:ph type="body" sz="quarter" idx="3"/>
          </p:nvPr>
        </p:nvSpPr>
        <p:spPr>
          <a:xfrm>
            <a:off x="1336927" y="5741457"/>
            <a:ext cx="8483957" cy="891706"/>
          </a:xfrm>
        </p:spPr>
        <p:txBody>
          <a:bodyPr/>
          <a:lstStyle/>
          <a:p>
            <a:pPr algn="r" rtl="1"/>
            <a:r>
              <a:rPr lang="fa-IR" sz="2800" dirty="0" smtClean="0">
                <a:solidFill>
                  <a:srgbClr val="C00000"/>
                </a:solidFill>
              </a:rPr>
              <a:t>عمده ی هزینه های این طرح از سمت نهادهای مرتبط در جریان امور عادی پرداخت می شود.</a:t>
            </a:r>
            <a:endParaRPr lang="en-US" sz="2800" dirty="0">
              <a:solidFill>
                <a:srgbClr val="C00000"/>
              </a:solidFill>
            </a:endParaRPr>
          </a:p>
        </p:txBody>
      </p:sp>
      <p:sp>
        <p:nvSpPr>
          <p:cNvPr id="6" name="Content Placeholder 5"/>
          <p:cNvSpPr>
            <a:spLocks noGrp="1"/>
          </p:cNvSpPr>
          <p:nvPr>
            <p:ph sz="quarter" idx="4"/>
          </p:nvPr>
        </p:nvSpPr>
        <p:spPr>
          <a:xfrm>
            <a:off x="5086801" y="2940148"/>
            <a:ext cx="4185617" cy="2608845"/>
          </a:xfrm>
        </p:spPr>
        <p:txBody>
          <a:bodyPr/>
          <a:lstStyle/>
          <a:p>
            <a:pPr algn="r" rtl="1">
              <a:buFont typeface="Wingdings" panose="05000000000000000000" pitchFamily="2" charset="2"/>
              <a:buChar char="v"/>
            </a:pPr>
            <a:r>
              <a:rPr lang="fa-IR" sz="2000" b="1" dirty="0" smtClean="0">
                <a:solidFill>
                  <a:schemeClr val="accent6">
                    <a:lumMod val="50000"/>
                  </a:schemeClr>
                </a:solidFill>
                <a:cs typeface="B Lotus" panose="00000400000000000000" pitchFamily="2" charset="-78"/>
              </a:rPr>
              <a:t>هدف از مشاهده ی برخورد جامعه به چالش جمعیت شناسائی شد.</a:t>
            </a:r>
            <a:endParaRPr lang="fa-IR" sz="2000" b="1" dirty="0">
              <a:solidFill>
                <a:schemeClr val="accent6">
                  <a:lumMod val="50000"/>
                </a:schemeClr>
              </a:solidFill>
              <a:cs typeface="B Lotus" panose="00000400000000000000" pitchFamily="2" charset="-78"/>
            </a:endParaRP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این فعالیت،،،،</a:t>
            </a:r>
          </a:p>
          <a:p>
            <a:pPr algn="r" rtl="1">
              <a:buFont typeface="Wingdings" panose="05000000000000000000" pitchFamily="2" charset="2"/>
              <a:buChar char="v"/>
            </a:pPr>
            <a:r>
              <a:rPr lang="fa-IR" b="1" dirty="0" smtClean="0">
                <a:solidFill>
                  <a:schemeClr val="accent6">
                    <a:lumMod val="50000"/>
                  </a:schemeClr>
                </a:solidFill>
                <a:cs typeface="B Lotus" panose="00000400000000000000" pitchFamily="2" charset="-78"/>
              </a:rPr>
              <a:t> حداقل مخاطب را ابتدا با هویت دینی و جنسی خود آشنا می کند و سپس رسالتش را در این جایگاه تبیین می کند و فضایل و محاسن را در مییابد در این مسیر.</a:t>
            </a:r>
            <a:endParaRPr lang="fa-IR" b="1" dirty="0">
              <a:solidFill>
                <a:schemeClr val="accent6">
                  <a:lumMod val="50000"/>
                </a:schemeClr>
              </a:solidFill>
              <a:cs typeface="B Lotus" panose="00000400000000000000" pitchFamily="2" charset="-78"/>
            </a:endParaRPr>
          </a:p>
          <a:p>
            <a:endParaRPr lang="en-US" dirty="0"/>
          </a:p>
        </p:txBody>
      </p:sp>
      <p:sp>
        <p:nvSpPr>
          <p:cNvPr id="7" name="Text Placeholder 4"/>
          <p:cNvSpPr txBox="1">
            <a:spLocks/>
          </p:cNvSpPr>
          <p:nvPr/>
        </p:nvSpPr>
        <p:spPr>
          <a:xfrm>
            <a:off x="5086800" y="1501641"/>
            <a:ext cx="4185618" cy="89170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r" rtl="1"/>
            <a:r>
              <a:rPr lang="fa-IR" sz="2800" b="1" dirty="0" smtClean="0">
                <a:solidFill>
                  <a:schemeClr val="accent4">
                    <a:lumMod val="75000"/>
                  </a:schemeClr>
                </a:solidFill>
                <a:cs typeface="B Lotus" panose="00000400000000000000" pitchFamily="2" charset="-78"/>
              </a:rPr>
              <a:t>هدف: </a:t>
            </a:r>
            <a:r>
              <a:rPr lang="fa-IR" sz="2300" b="1" dirty="0" smtClean="0">
                <a:solidFill>
                  <a:schemeClr val="accent4">
                    <a:lumMod val="75000"/>
                  </a:schemeClr>
                </a:solidFill>
                <a:cs typeface="B Lotus" panose="00000400000000000000" pitchFamily="2" charset="-78"/>
              </a:rPr>
              <a:t>تبیین فرهنگ رزند در خانواده برکت است و لذا برکات بیشتر بهتر</a:t>
            </a:r>
            <a:endParaRPr lang="en-US" sz="2300" dirty="0">
              <a:solidFill>
                <a:schemeClr val="accent4">
                  <a:lumMod val="75000"/>
                </a:schemeClr>
              </a:solidFill>
            </a:endParaRPr>
          </a:p>
        </p:txBody>
      </p:sp>
    </p:spTree>
    <p:extLst>
      <p:ext uri="{BB962C8B-B14F-4D97-AF65-F5344CB8AC3E}">
        <p14:creationId xmlns:p14="http://schemas.microsoft.com/office/powerpoint/2010/main" val="3094574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 b="1">
                <a:solidFill>
                  <a:schemeClr val="tx1"/>
                </a:solidFill>
                <a:cs typeface="B Traffic" panose="00000400000000000000" pitchFamily="2" charset="-78"/>
              </a:rPr>
              <a:t>یا علی</a:t>
            </a:r>
            <a:endParaRPr lang="en-US" b="1" dirty="0">
              <a:solidFill>
                <a:schemeClr val="tx1"/>
              </a:solidFill>
              <a:cs typeface="B Traffic" panose="00000400000000000000" pitchFamily="2" charset="-78"/>
            </a:endParaRPr>
          </a:p>
        </p:txBody>
      </p:sp>
    </p:spTree>
    <p:extLst>
      <p:ext uri="{BB962C8B-B14F-4D97-AF65-F5344CB8AC3E}">
        <p14:creationId xmlns:p14="http://schemas.microsoft.com/office/powerpoint/2010/main" val="307282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8000"/>
            <a:ext cx="4411049" cy="1320800"/>
          </a:xfrm>
        </p:spPr>
        <p:txBody>
          <a:bodyPr>
            <a:normAutofit fontScale="90000"/>
          </a:bodyPr>
          <a:lstStyle/>
          <a:p>
            <a:pPr algn="ctr"/>
            <a:r>
              <a:rPr lang="fa-IR" dirty="0" smtClean="0">
                <a:solidFill>
                  <a:schemeClr val="accent5">
                    <a:lumMod val="50000"/>
                  </a:schemeClr>
                </a:solidFill>
                <a:cs typeface="Titr" pitchFamily="2" charset="-78"/>
              </a:rPr>
              <a:t>مریم اختریان</a:t>
            </a:r>
            <a:br>
              <a:rPr lang="fa-IR" dirty="0" smtClean="0">
                <a:solidFill>
                  <a:schemeClr val="accent5">
                    <a:lumMod val="50000"/>
                  </a:schemeClr>
                </a:solidFill>
                <a:cs typeface="Titr" pitchFamily="2" charset="-78"/>
              </a:rPr>
            </a:br>
            <a:r>
              <a:rPr lang="fa-IR" dirty="0" smtClean="0">
                <a:solidFill>
                  <a:schemeClr val="accent5">
                    <a:lumMod val="50000"/>
                  </a:schemeClr>
                </a:solidFill>
                <a:cs typeface="Titr" pitchFamily="2" charset="-78"/>
              </a:rPr>
              <a:t/>
            </a:r>
            <a:br>
              <a:rPr lang="fa-IR" dirty="0" smtClean="0">
                <a:solidFill>
                  <a:schemeClr val="accent5">
                    <a:lumMod val="50000"/>
                  </a:schemeClr>
                </a:solidFill>
                <a:cs typeface="Titr" pitchFamily="2" charset="-78"/>
              </a:rPr>
            </a:br>
            <a:r>
              <a:rPr lang="fa-IR" dirty="0" smtClean="0">
                <a:solidFill>
                  <a:schemeClr val="accent5">
                    <a:lumMod val="50000"/>
                  </a:schemeClr>
                </a:solidFill>
                <a:cs typeface="Titr" pitchFamily="2" charset="-78"/>
              </a:rPr>
              <a:t>استان اصفهان</a:t>
            </a:r>
            <a:br>
              <a:rPr lang="fa-IR" dirty="0" smtClean="0">
                <a:solidFill>
                  <a:schemeClr val="accent5">
                    <a:lumMod val="50000"/>
                  </a:schemeClr>
                </a:solidFill>
                <a:cs typeface="Titr" pitchFamily="2" charset="-78"/>
              </a:rPr>
            </a:br>
            <a:r>
              <a:rPr lang="fa-IR" dirty="0" smtClean="0">
                <a:solidFill>
                  <a:schemeClr val="accent5">
                    <a:lumMod val="50000"/>
                  </a:schemeClr>
                </a:solidFill>
                <a:cs typeface="Titr" pitchFamily="2" charset="-78"/>
              </a:rPr>
              <a:t>شهرستان اصفهان </a:t>
            </a:r>
            <a:endParaRPr lang="en-US" dirty="0">
              <a:solidFill>
                <a:schemeClr val="accent5">
                  <a:lumMod val="50000"/>
                </a:schemeClr>
              </a:solidFill>
              <a:cs typeface="Titr" pitchFamily="2" charset="-78"/>
            </a:endParaRPr>
          </a:p>
        </p:txBody>
      </p:sp>
      <p:sp>
        <p:nvSpPr>
          <p:cNvPr id="3" name="Text Placeholder 2"/>
          <p:cNvSpPr>
            <a:spLocks noGrp="1"/>
          </p:cNvSpPr>
          <p:nvPr>
            <p:ph type="body" idx="1"/>
          </p:nvPr>
        </p:nvSpPr>
        <p:spPr>
          <a:xfrm>
            <a:off x="337079" y="3454400"/>
            <a:ext cx="4505854" cy="2586962"/>
          </a:xfrm>
        </p:spPr>
        <p:txBody>
          <a:bodyPr/>
          <a:lstStyle/>
          <a:p>
            <a:pPr algn="r"/>
            <a:r>
              <a:rPr lang="fa-IR" b="1" dirty="0" smtClean="0">
                <a:cs typeface="B Lotus" panose="00000400000000000000" pitchFamily="2" charset="-78"/>
              </a:rPr>
              <a:t>*کارشناسی ارشد فرهنگ و ارتباطات</a:t>
            </a:r>
          </a:p>
          <a:p>
            <a:pPr algn="r"/>
            <a:r>
              <a:rPr lang="fa-IR" b="1" dirty="0" smtClean="0">
                <a:cs typeface="B Lotus" panose="00000400000000000000" pitchFamily="2" charset="-78"/>
              </a:rPr>
              <a:t>*سطح دو حوزه</a:t>
            </a:r>
          </a:p>
          <a:p>
            <a:pPr algn="r"/>
            <a:r>
              <a:rPr lang="fa-IR" b="1" dirty="0" smtClean="0">
                <a:cs typeface="B Lotus" panose="00000400000000000000" pitchFamily="2" charset="-78"/>
              </a:rPr>
              <a:t>*</a:t>
            </a:r>
            <a:r>
              <a:rPr lang="fa-IR" b="1" dirty="0">
                <a:cs typeface="B Lotus" panose="00000400000000000000" pitchFamily="2" charset="-78"/>
              </a:rPr>
              <a:t>مبلغ تخصصی مدیریت فرهنگی و مدد کاری اجتماعی دفتر تبلیغات</a:t>
            </a:r>
          </a:p>
          <a:p>
            <a:pPr algn="r"/>
            <a:r>
              <a:rPr lang="fa-IR" b="1" dirty="0" smtClean="0">
                <a:cs typeface="B Lotus" panose="00000400000000000000" pitchFamily="2" charset="-78"/>
              </a:rPr>
              <a:t>*عضو هیأت اندیشه ورز فرهنگ و اجتماع بنیاد نخبگان</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9518" y="83920"/>
            <a:ext cx="2524483" cy="3692960"/>
          </a:xfrm>
        </p:spPr>
      </p:pic>
      <p:sp>
        <p:nvSpPr>
          <p:cNvPr id="5" name="Text Placeholder 4"/>
          <p:cNvSpPr>
            <a:spLocks noGrp="1"/>
          </p:cNvSpPr>
          <p:nvPr>
            <p:ph type="body" sz="quarter" idx="3"/>
          </p:nvPr>
        </p:nvSpPr>
        <p:spPr>
          <a:xfrm>
            <a:off x="5463649" y="4096624"/>
            <a:ext cx="4185618" cy="576262"/>
          </a:xfrm>
        </p:spPr>
        <p:txBody>
          <a:bodyPr/>
          <a:lstStyle/>
          <a:p>
            <a:endParaRPr lang="en-US" dirty="0"/>
          </a:p>
        </p:txBody>
      </p:sp>
      <p:sp>
        <p:nvSpPr>
          <p:cNvPr id="6" name="Content Placeholder 5"/>
          <p:cNvSpPr>
            <a:spLocks noGrp="1"/>
          </p:cNvSpPr>
          <p:nvPr>
            <p:ph sz="quarter" idx="4"/>
          </p:nvPr>
        </p:nvSpPr>
        <p:spPr>
          <a:xfrm>
            <a:off x="5088384" y="4814308"/>
            <a:ext cx="4936149" cy="1227054"/>
          </a:xfrm>
        </p:spPr>
        <p:txBody>
          <a:bodyPr/>
          <a:lstStyle/>
          <a:p>
            <a:endParaRPr lang="en-US" dirty="0"/>
          </a:p>
        </p:txBody>
      </p:sp>
    </p:spTree>
    <p:extLst>
      <p:ext uri="{BB962C8B-B14F-4D97-AF65-F5344CB8AC3E}">
        <p14:creationId xmlns:p14="http://schemas.microsoft.com/office/powerpoint/2010/main" val="185533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816" y="1911928"/>
            <a:ext cx="8596668" cy="3667989"/>
          </a:xfrm>
        </p:spPr>
        <p:txBody>
          <a:bodyPr>
            <a:noAutofit/>
          </a:bodyPr>
          <a:lstStyle/>
          <a:p>
            <a:pPr marL="0" indent="0" algn="ctr" rtl="1">
              <a:buNone/>
            </a:pPr>
            <a:r>
              <a:rPr lang="" sz="3200" b="1" dirty="0">
                <a:solidFill>
                  <a:schemeClr val="accent6">
                    <a:lumMod val="75000"/>
                  </a:schemeClr>
                </a:solidFill>
                <a:cs typeface="Titr" pitchFamily="2" charset="-78"/>
              </a:rPr>
              <a:t>عنوان طرح:</a:t>
            </a:r>
          </a:p>
          <a:p>
            <a:pPr marL="0" indent="0" algn="ctr" rtl="1">
              <a:buNone/>
            </a:pPr>
            <a:endParaRPr lang="" sz="3200" b="1" dirty="0">
              <a:solidFill>
                <a:schemeClr val="accent6">
                  <a:lumMod val="75000"/>
                </a:schemeClr>
              </a:solidFill>
              <a:cs typeface="Titr" pitchFamily="2" charset="-78"/>
            </a:endParaRPr>
          </a:p>
          <a:p>
            <a:pPr marL="0" indent="0" algn="ctr" rtl="1">
              <a:buNone/>
            </a:pPr>
            <a:r>
              <a:rPr lang="fa-IR" sz="4800" b="1" dirty="0" smtClean="0">
                <a:solidFill>
                  <a:schemeClr val="accent6">
                    <a:lumMod val="75000"/>
                  </a:schemeClr>
                </a:solidFill>
                <a:cs typeface="Titr" pitchFamily="2" charset="-78"/>
              </a:rPr>
              <a:t>دستیار مبلغ ذریه طیبه</a:t>
            </a:r>
            <a:endParaRPr lang="fa-IR" sz="4800" b="1" dirty="0">
              <a:solidFill>
                <a:schemeClr val="accent6">
                  <a:lumMod val="75000"/>
                </a:schemeClr>
              </a:solidFill>
              <a:cs typeface="Titr" pitchFamily="2" charset="-78"/>
            </a:endParaRPr>
          </a:p>
        </p:txBody>
      </p:sp>
    </p:spTree>
    <p:extLst>
      <p:ext uri="{BB962C8B-B14F-4D97-AF65-F5344CB8AC3E}">
        <p14:creationId xmlns:p14="http://schemas.microsoft.com/office/powerpoint/2010/main" val="21486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6">
                    <a:lumMod val="75000"/>
                  </a:schemeClr>
                </a:solidFill>
                <a:cs typeface="Titr" pitchFamily="2" charset="-78"/>
              </a:rPr>
              <a:t> در این طرح ضمن استفاده از ابزارها و روشهای خلاقانه، مخاطب کودک و نوجوان را با مزایا و برکات داشتن فرزند و جذابیت خانواده های چند فرزندی آشنا می کنیم.</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06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7680"/>
          </a:xfrm>
        </p:spPr>
        <p:txBody>
          <a:bodyPr>
            <a:normAutofit/>
          </a:bodyPr>
          <a:lstStyle/>
          <a:p>
            <a:pPr algn="r"/>
            <a:r>
              <a:rPr lang="fa-IR" sz="2300" dirty="0" smtClean="0">
                <a:solidFill>
                  <a:schemeClr val="accent6">
                    <a:lumMod val="50000"/>
                  </a:schemeClr>
                </a:solidFill>
                <a:cs typeface="Titr" pitchFamily="2" charset="-78"/>
              </a:rPr>
              <a:t>بیان طرح:</a:t>
            </a:r>
            <a:endParaRPr lang="en-US" sz="2300" dirty="0">
              <a:solidFill>
                <a:schemeClr val="accent6">
                  <a:lumMod val="50000"/>
                </a:schemeClr>
              </a:solidFill>
              <a:cs typeface="Titr" pitchFamily="2" charset="-78"/>
            </a:endParaRPr>
          </a:p>
        </p:txBody>
      </p:sp>
      <p:sp>
        <p:nvSpPr>
          <p:cNvPr id="3" name="Content Placeholder 2"/>
          <p:cNvSpPr>
            <a:spLocks noGrp="1"/>
          </p:cNvSpPr>
          <p:nvPr>
            <p:ph idx="1"/>
          </p:nvPr>
        </p:nvSpPr>
        <p:spPr>
          <a:xfrm>
            <a:off x="677334" y="1308295"/>
            <a:ext cx="7355318" cy="4733067"/>
          </a:xfrm>
        </p:spPr>
        <p:txBody>
          <a:bodyPr>
            <a:normAutofit fontScale="92500" lnSpcReduction="10000"/>
          </a:bodyPr>
          <a:lstStyle/>
          <a:p>
            <a:pPr marL="0" indent="0" algn="r">
              <a:buNone/>
            </a:pPr>
            <a:r>
              <a:rPr lang="fa-IR" sz="2000" b="1" dirty="0" smtClean="0">
                <a:cs typeface="B Lotus" panose="00000400000000000000" pitchFamily="2" charset="-78"/>
              </a:rPr>
              <a:t>مجریان این طرح طلاب طرح امینی هستند که در دبستان فعالیت می کنند.</a:t>
            </a:r>
          </a:p>
          <a:p>
            <a:pPr marL="0" indent="0" algn="r">
              <a:buNone/>
            </a:pPr>
            <a:r>
              <a:rPr lang="fa-IR" sz="2000" b="1" dirty="0" smtClean="0">
                <a:cs typeface="B Lotus" panose="00000400000000000000" pitchFamily="2" charset="-78"/>
              </a:rPr>
              <a:t>در هفته زمانی را برای این نوع تبلیغ  برنامه ریزی می کنند و در قالب داستان، اجرای پادکست، نمایش عروسکی و اجرای تئاتر محتوای تولید شده توسط تیم پشتیبان را برای بچه ها با توجه به نوع ارتباط صمیمی که دارند به اجرا می گدارند.</a:t>
            </a:r>
          </a:p>
          <a:p>
            <a:pPr marL="0" indent="0" algn="r">
              <a:buNone/>
            </a:pPr>
            <a:r>
              <a:rPr lang="fa-IR" sz="2000" b="1" dirty="0" smtClean="0">
                <a:cs typeface="B Lotus" panose="00000400000000000000" pitchFamily="2" charset="-78"/>
              </a:rPr>
              <a:t>یکی از قالبهایی که بیشتر بچه ها با آن ارتباط می گیرند انیمیشن است بخصوص زمانی که خود بچه ها درگیر ساخت بشوند. مراحل نوشتن سناریو و تصویر برداری و صداگذاری و حتی انتخاب کاراکتر ها همان آبجکت مورد استفاده در موشن توسط خود بچه ها انجام می شود که برای این مرحله در هر ناحیه یک نفر برای آموزش این تخصص انتخاب می شود تا کار ساخت موشن را با بچه ها انجام دهد.</a:t>
            </a:r>
          </a:p>
          <a:p>
            <a:pPr marL="0" indent="0" algn="r">
              <a:buNone/>
            </a:pPr>
            <a:r>
              <a:rPr lang="fa-IR" sz="2000" b="1" dirty="0" smtClean="0">
                <a:cs typeface="B Lotus" panose="00000400000000000000" pitchFamily="2" charset="-78"/>
              </a:rPr>
              <a:t>محتوای کلیه ی قالبهای اجرائی توسط تیم تولید محتوای طرح امین تدوین می شود. گروهی پژوهشهای مبنائی را انجام می دهند برای احصای فاکتورهای جذابیت خانواده چند فرزندی و برکات و مزایای معنوی و مادی آن و این محتوا توسط تیم داستان نویس بصورت داستانهای متناسب با نوع مخاطب (بومی سازی شده هر منطقه چه بلحاظ فرهنگی و جغرافیائی) نگارش شده و این داستانها مبنای دیگر فعالیتهای هنری دانش آموزان قرار می گیرد.</a:t>
            </a:r>
          </a:p>
          <a:p>
            <a:pPr marL="0" indent="0" algn="r">
              <a:buNone/>
            </a:pPr>
            <a:r>
              <a:rPr lang="fa-IR" sz="2000" b="1" dirty="0" smtClean="0">
                <a:cs typeface="B Lotus" panose="00000400000000000000" pitchFamily="2" charset="-78"/>
              </a:rPr>
              <a:t> </a:t>
            </a:r>
          </a:p>
          <a:p>
            <a:pPr algn="r"/>
            <a:endParaRPr lang="en-US" b="1" dirty="0">
              <a:cs typeface="B Lotus" panose="00000400000000000000" pitchFamily="2" charset="-78"/>
            </a:endParaRPr>
          </a:p>
        </p:txBody>
      </p:sp>
    </p:spTree>
    <p:extLst>
      <p:ext uri="{BB962C8B-B14F-4D97-AF65-F5344CB8AC3E}">
        <p14:creationId xmlns:p14="http://schemas.microsoft.com/office/powerpoint/2010/main" val="344114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47F208-4E87-A74B-A242-27BECEFD15A1}"/>
              </a:ext>
            </a:extLst>
          </p:cNvPr>
          <p:cNvSpPr>
            <a:spLocks noGrp="1"/>
          </p:cNvSpPr>
          <p:nvPr>
            <p:ph idx="1"/>
          </p:nvPr>
        </p:nvSpPr>
        <p:spPr>
          <a:xfrm>
            <a:off x="677334" y="914401"/>
            <a:ext cx="8596668" cy="5126962"/>
          </a:xfrm>
        </p:spPr>
        <p:txBody>
          <a:bodyPr>
            <a:normAutofit fontScale="97500"/>
          </a:bodyPr>
          <a:lstStyle/>
          <a:p>
            <a:pPr marL="0" indent="0" algn="r">
              <a:buNone/>
            </a:pPr>
            <a:r>
              <a:rPr lang="fa-IR" sz="2400" b="1" dirty="0" smtClean="0">
                <a:solidFill>
                  <a:schemeClr val="accent6">
                    <a:lumMod val="50000"/>
                  </a:schemeClr>
                </a:solidFill>
                <a:cs typeface="Titr" pitchFamily="2" charset="-78"/>
              </a:rPr>
              <a:t>ضرورت طرح طرح</a:t>
            </a:r>
            <a:r>
              <a:rPr lang="fa-IR" sz="2400" b="1" dirty="0" smtClean="0">
                <a:solidFill>
                  <a:schemeClr val="tx1"/>
                </a:solidFill>
                <a:cs typeface="B Lotus" panose="00000400000000000000" pitchFamily="2" charset="-78"/>
              </a:rPr>
              <a:t>:</a:t>
            </a:r>
            <a:endParaRPr lang="fa-IR" sz="2900" b="1" dirty="0" smtClean="0">
              <a:solidFill>
                <a:schemeClr val="tx1"/>
              </a:solidFill>
              <a:cs typeface="B Lotus" panose="00000400000000000000" pitchFamily="2" charset="-78"/>
            </a:endParaRPr>
          </a:p>
          <a:p>
            <a:pPr marL="0" indent="0" algn="r">
              <a:buNone/>
            </a:pPr>
            <a:r>
              <a:rPr lang="ar-SA" sz="2900" b="1" dirty="0" smtClean="0">
                <a:cs typeface="B Lotus" panose="00000400000000000000" pitchFamily="2" charset="-78"/>
              </a:rPr>
              <a:t>یکی </a:t>
            </a:r>
            <a:r>
              <a:rPr lang="ar-SA" sz="2900" b="1" dirty="0">
                <a:cs typeface="B Lotus" panose="00000400000000000000" pitchFamily="2" charset="-78"/>
              </a:rPr>
              <a:t>از مهم‌ترین عوامل مؤثر در </a:t>
            </a:r>
            <a:r>
              <a:rPr lang="fa-IR" sz="2900" b="1" dirty="0" smtClean="0">
                <a:cs typeface="B Lotus" panose="00000400000000000000" pitchFamily="2" charset="-78"/>
              </a:rPr>
              <a:t>میزان موالید یک جامعه که عامل توسعه ی جوامع هستند</a:t>
            </a:r>
            <a:r>
              <a:rPr lang="ar-SA" sz="2900" b="1" dirty="0" smtClean="0">
                <a:cs typeface="B Lotus" panose="00000400000000000000" pitchFamily="2" charset="-78"/>
              </a:rPr>
              <a:t> </a:t>
            </a:r>
            <a:r>
              <a:rPr lang="ar-SA" sz="2900" b="1" dirty="0">
                <a:cs typeface="B Lotus" panose="00000400000000000000" pitchFamily="2" charset="-78"/>
              </a:rPr>
              <a:t>نگرش مثبت نسبت به فرزند و فرزندآوری </a:t>
            </a:r>
            <a:r>
              <a:rPr lang="fa-IR" sz="2900" b="1" dirty="0" smtClean="0">
                <a:cs typeface="B Lotus" panose="00000400000000000000" pitchFamily="2" charset="-78"/>
              </a:rPr>
              <a:t>و علم به برکات داشتن فرزند است</a:t>
            </a:r>
            <a:r>
              <a:rPr lang="ar-SA" sz="2900" b="1" dirty="0" smtClean="0">
                <a:cs typeface="B Lotus" panose="00000400000000000000" pitchFamily="2" charset="-78"/>
              </a:rPr>
              <a:t>. </a:t>
            </a:r>
            <a:endParaRPr lang="en-US" sz="2900" b="1" dirty="0">
              <a:cs typeface="B Lotus" panose="00000400000000000000" pitchFamily="2" charset="-78"/>
            </a:endParaRPr>
          </a:p>
          <a:p>
            <a:pPr marL="0" indent="0" algn="r">
              <a:buNone/>
            </a:pPr>
            <a:r>
              <a:rPr lang="fa-IR" sz="2900" b="1" dirty="0" smtClean="0">
                <a:solidFill>
                  <a:schemeClr val="tx1"/>
                </a:solidFill>
                <a:cs typeface="B Lotus" panose="00000400000000000000" pitchFamily="2" charset="-78"/>
              </a:rPr>
              <a:t>در بین راهکارهای مختلف حاصل شده برای  برون رفت از این مسئله و چالش فرزندان عنصر فراموش شده ای این پروسه هستند که می توانند ضمن همکاری و همیاری مبلغان این حوزه مانع از باز گشت این مسئله در سالهای آتی بشوند  ک</a:t>
            </a:r>
            <a:r>
              <a:rPr lang="fa-IR" sz="2900" b="1" dirty="0" smtClean="0">
                <a:solidFill>
                  <a:schemeClr val="tx1"/>
                </a:solidFill>
                <a:cs typeface="B Lotus" panose="00000400000000000000" pitchFamily="2" charset="-78"/>
              </a:rPr>
              <a:t>ما اینکه با توجه به داشتن بیشترین موالید در دهه  60 که متأثر از مسئولیت پذیری و اعتماد و اعتقاد مردم به دین و نظام بود انتظار میزان موالید دهه های 80 و 90 که حاصل فرزند آوری دهه شصتی ها بودمحقق نشد. </a:t>
            </a:r>
            <a:endParaRPr lang="en-US" sz="2900" b="1" dirty="0">
              <a:solidFill>
                <a:schemeClr val="tx1"/>
              </a:solidFill>
              <a:cs typeface="B Lotus" panose="00000400000000000000" pitchFamily="2" charset="-78"/>
            </a:endParaRPr>
          </a:p>
        </p:txBody>
      </p:sp>
    </p:spTree>
    <p:extLst>
      <p:ext uri="{BB962C8B-B14F-4D97-AF65-F5344CB8AC3E}">
        <p14:creationId xmlns:p14="http://schemas.microsoft.com/office/powerpoint/2010/main" val="15715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a:extLst>
              <a:ext uri="{FF2B5EF4-FFF2-40B4-BE49-F238E27FC236}">
                <a16:creationId xmlns:a16="http://schemas.microsoft.com/office/drawing/2014/main" id="{D935B7FF-7818-3946-8DEE-04A47A05EE2C}"/>
              </a:ext>
            </a:extLst>
          </p:cNvPr>
          <p:cNvPicPr>
            <a:picLocks noChangeAspect="1"/>
          </p:cNvPicPr>
          <p:nvPr/>
        </p:nvPicPr>
        <p:blipFill>
          <a:blip r:embed="rId2"/>
          <a:stretch>
            <a:fillRect/>
          </a:stretch>
        </p:blipFill>
        <p:spPr>
          <a:xfrm>
            <a:off x="3526026" y="719666"/>
            <a:ext cx="4993230" cy="5418667"/>
          </a:xfrm>
          <a:prstGeom prst="rect">
            <a:avLst/>
          </a:prstGeom>
        </p:spPr>
      </p:pic>
    </p:spTree>
    <p:extLst>
      <p:ext uri="{BB962C8B-B14F-4D97-AF65-F5344CB8AC3E}">
        <p14:creationId xmlns:p14="http://schemas.microsoft.com/office/powerpoint/2010/main" val="192689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EE7398C2-939A-A744-8A72-F9A296B2316C}"/>
              </a:ext>
            </a:extLst>
          </p:cNvPr>
          <p:cNvPicPr>
            <a:picLocks noChangeAspect="1"/>
          </p:cNvPicPr>
          <p:nvPr/>
        </p:nvPicPr>
        <p:blipFill>
          <a:blip r:embed="rId2"/>
          <a:stretch>
            <a:fillRect/>
          </a:stretch>
        </p:blipFill>
        <p:spPr>
          <a:xfrm>
            <a:off x="6510580" y="719666"/>
            <a:ext cx="3073581" cy="5418667"/>
          </a:xfrm>
          <a:prstGeom prst="rect">
            <a:avLst/>
          </a:prstGeom>
        </p:spPr>
      </p:pic>
      <p:pic>
        <p:nvPicPr>
          <p:cNvPr id="10" name="Picture 10">
            <a:extLst>
              <a:ext uri="{FF2B5EF4-FFF2-40B4-BE49-F238E27FC236}">
                <a16:creationId xmlns:a16="http://schemas.microsoft.com/office/drawing/2014/main" id="{510E7A77-F595-B34E-BB7B-8ED0B5A59FFB}"/>
              </a:ext>
            </a:extLst>
          </p:cNvPr>
          <p:cNvPicPr>
            <a:picLocks noChangeAspect="1"/>
          </p:cNvPicPr>
          <p:nvPr/>
        </p:nvPicPr>
        <p:blipFill>
          <a:blip r:embed="rId3"/>
          <a:stretch>
            <a:fillRect/>
          </a:stretch>
        </p:blipFill>
        <p:spPr>
          <a:xfrm>
            <a:off x="1488259" y="829733"/>
            <a:ext cx="3410312" cy="5418667"/>
          </a:xfrm>
          <a:prstGeom prst="rect">
            <a:avLst/>
          </a:prstGeom>
        </p:spPr>
      </p:pic>
    </p:spTree>
    <p:extLst>
      <p:ext uri="{BB962C8B-B14F-4D97-AF65-F5344CB8AC3E}">
        <p14:creationId xmlns:p14="http://schemas.microsoft.com/office/powerpoint/2010/main" val="518789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55D075C-3456-B448-80E8-A2BAD54B6DA6}"/>
              </a:ext>
            </a:extLst>
          </p:cNvPr>
          <p:cNvPicPr>
            <a:picLocks noChangeAspect="1"/>
          </p:cNvPicPr>
          <p:nvPr/>
        </p:nvPicPr>
        <p:blipFill>
          <a:blip r:embed="rId2"/>
          <a:stretch>
            <a:fillRect/>
          </a:stretch>
        </p:blipFill>
        <p:spPr>
          <a:xfrm>
            <a:off x="3274668" y="861653"/>
            <a:ext cx="4406859" cy="5418667"/>
          </a:xfrm>
          <a:prstGeom prst="rect">
            <a:avLst/>
          </a:prstGeom>
        </p:spPr>
      </p:pic>
    </p:spTree>
    <p:extLst>
      <p:ext uri="{BB962C8B-B14F-4D97-AF65-F5344CB8AC3E}">
        <p14:creationId xmlns:p14="http://schemas.microsoft.com/office/powerpoint/2010/main" val="395397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1319</TotalTime>
  <Words>783</Words>
  <Application>Microsoft Office PowerPoint</Application>
  <PresentationFormat>Widescreen</PresentationFormat>
  <Paragraphs>48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 Lotus</vt:lpstr>
      <vt:lpstr>B Traffic</vt:lpstr>
      <vt:lpstr>Tahoma</vt:lpstr>
      <vt:lpstr>Titr</vt:lpstr>
      <vt:lpstr>Trebuchet MS</vt:lpstr>
      <vt:lpstr>Wingdings</vt:lpstr>
      <vt:lpstr>Wingdings 3</vt:lpstr>
      <vt:lpstr>Facet</vt:lpstr>
      <vt:lpstr>PowerPoint Presentation</vt:lpstr>
      <vt:lpstr>مریم اختریان  استان اصفهان شهرستان اصفهان </vt:lpstr>
      <vt:lpstr>PowerPoint Presentation</vt:lpstr>
      <vt:lpstr> در این طرح ضمن استفاده از ابزارها و روشهای خلاقانه، مخاطب کودک و نوجوان را با مزایا و برکات داشتن فرزند و جذابیت خانواده های چند فرزندی آشنا می کنیم.</vt:lpstr>
      <vt:lpstr>بیان طرح: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بچه‌ها دوست دارن.....   خودشون کارتون بسازن</vt:lpstr>
      <vt:lpstr>مخاطب :دانش آموزان دبستان در مناطق مختلف که هر منطقه مربی متناسب با خودش را دارد.  </vt:lpstr>
      <vt:lpstr>PowerPoint Presentation</vt:lpstr>
      <vt:lpstr>نیاز پاسخ داده شده مخاطب ..... رسیدن به جامعه ای گسترده و با برکت که در سایه ی یکدیگر امنیت و رفاه خود را تأمین می کنند. </vt:lpstr>
      <vt:lpstr>یا علی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مجتبی سلطانی</dc:creator>
  <cp:lastModifiedBy>Windows User</cp:lastModifiedBy>
  <cp:revision>178</cp:revision>
  <dcterms:created xsi:type="dcterms:W3CDTF">2020-10-04T09:04:41Z</dcterms:created>
  <dcterms:modified xsi:type="dcterms:W3CDTF">2024-12-28T15:25:35Z</dcterms:modified>
</cp:coreProperties>
</file>