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75" r:id="rId5"/>
    <p:sldId id="259" r:id="rId6"/>
    <p:sldId id="274" r:id="rId7"/>
    <p:sldId id="260" r:id="rId8"/>
    <p:sldId id="262" r:id="rId9"/>
    <p:sldId id="261" r:id="rId10"/>
    <p:sldId id="272" r:id="rId11"/>
    <p:sldId id="266" r:id="rId12"/>
    <p:sldId id="270" r:id="rId13"/>
    <p:sldId id="273" r:id="rId14"/>
  </p:sldIdLst>
  <p:sldSz cx="18288000" cy="10287000"/>
  <p:notesSz cx="6858000" cy="9144000"/>
  <p:embeddedFontLst>
    <p:embeddedFont>
      <p:font typeface="B Koodak" panose="00000700000000000000" pitchFamily="2" charset="-78"/>
      <p:bold r:id="rId15"/>
    </p:embeddedFont>
    <p:embeddedFont>
      <p:font typeface="B Nazanin" panose="00000400000000000000" pitchFamily="2" charset="-78"/>
      <p:regular r:id="rId16"/>
      <p:bold r:id="rId17"/>
    </p:embeddedFont>
    <p:embeddedFont>
      <p:font typeface="DM Sans Italics" panose="020B0604020202020204" charset="0"/>
      <p:regular r:id="rId18"/>
    </p:embeddedFont>
    <p:embeddedFont>
      <p:font typeface="Calibri" panose="020F0502020204030204" pitchFamily="34" charset="0"/>
      <p:regular r:id="rId19"/>
      <p:bold r:id="rId20"/>
      <p:italic r:id="rId21"/>
      <p:boldItalic r:id="rId22"/>
    </p:embeddedFont>
    <p:embeddedFont>
      <p:font typeface="DM Sans Bold" panose="020B0604020202020204" charset="0"/>
      <p:regular r:id="rId23"/>
    </p:embeddedFont>
    <p:embeddedFont>
      <p:font typeface="DM Sans" panose="020B0604020202020204" charset="0"/>
      <p:regular r:id="rId24"/>
    </p:embeddedFont>
    <p:embeddedFont>
      <p:font typeface="Kollektif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CF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21" y="-12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11386843" y="7201845"/>
            <a:ext cx="7415398" cy="3565095"/>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4" name="TextBox 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5" name="AutoShape 5"/>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6" name="AutoShape 6"/>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7" name="AutoShape 7"/>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8" name="TextBox 8"/>
          <p:cNvSpPr txBox="1"/>
          <p:nvPr/>
        </p:nvSpPr>
        <p:spPr>
          <a:xfrm>
            <a:off x="3128973" y="4144231"/>
            <a:ext cx="11315247" cy="1346459"/>
          </a:xfrm>
          <a:prstGeom prst="rect">
            <a:avLst/>
          </a:prstGeom>
        </p:spPr>
        <p:txBody>
          <a:bodyPr lIns="0" tIns="0" rIns="0" bIns="0" rtlCol="0" anchor="t">
            <a:spAutoFit/>
          </a:bodyPr>
          <a:lstStyle/>
          <a:p>
            <a:pPr algn="ctr">
              <a:lnSpc>
                <a:spcPts val="9999"/>
              </a:lnSpc>
            </a:pPr>
            <a:r>
              <a:rPr lang="fa-IR" sz="9999" b="1" dirty="0" smtClean="0">
                <a:solidFill>
                  <a:srgbClr val="227C9D"/>
                </a:solidFill>
                <a:latin typeface="Kollektif Bold"/>
                <a:ea typeface="Kollektif Bold"/>
                <a:cs typeface="B Koodak" panose="00000700000000000000" pitchFamily="2" charset="-78"/>
                <a:sym typeface="Kollektif Bold"/>
              </a:rPr>
              <a:t>بسم الله الرحمن الرحیم</a:t>
            </a:r>
            <a:endParaRPr lang="en-US" sz="9999" b="1" dirty="0">
              <a:solidFill>
                <a:srgbClr val="227C9D"/>
              </a:solidFill>
              <a:latin typeface="Kollektif Bold"/>
              <a:ea typeface="Kollektif Bold"/>
              <a:cs typeface="B Koodak" panose="00000700000000000000" pitchFamily="2" charset="-78"/>
              <a:sym typeface="Kollektif Bold"/>
            </a:endParaRPr>
          </a:p>
        </p:txBody>
      </p:sp>
      <p:sp>
        <p:nvSpPr>
          <p:cNvPr id="10" name="Freeform 10"/>
          <p:cNvSpPr/>
          <p:nvPr/>
        </p:nvSpPr>
        <p:spPr>
          <a:xfrm rot="-10800000">
            <a:off x="9525" y="63583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1083809" y="63869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0" y="74707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rot="-5400000">
            <a:off x="1083809"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rot="-10800000">
            <a:off x="1083809" y="962372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6" name="Freeform 16"/>
          <p:cNvSpPr/>
          <p:nvPr/>
        </p:nvSpPr>
        <p:spPr>
          <a:xfrm rot="-10800000">
            <a:off x="3321750" y="85831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Freeform 17"/>
          <p:cNvSpPr/>
          <p:nvPr/>
        </p:nvSpPr>
        <p:spPr>
          <a:xfrm>
            <a:off x="3321750" y="749931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8" name="Freeform 18"/>
          <p:cNvSpPr/>
          <p:nvPr/>
        </p:nvSpPr>
        <p:spPr>
          <a:xfrm rot="5400000">
            <a:off x="4405559" y="85831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9" name="Freeform 19"/>
          <p:cNvSpPr/>
          <p:nvPr/>
        </p:nvSpPr>
        <p:spPr>
          <a:xfrm>
            <a:off x="2237941" y="966693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0" name="Freeform 20"/>
          <p:cNvSpPr/>
          <p:nvPr/>
        </p:nvSpPr>
        <p:spPr>
          <a:xfrm>
            <a:off x="3321750" y="966693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1" name="Freeform 21"/>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2" name="Freeform 22"/>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3" name="Freeform 23"/>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4" name="Freeform 24"/>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5" name="Freeform 25"/>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6" name="Freeform 26"/>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7" name="Freeform 27"/>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8" name="Freeform 28"/>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9" name="Freeform 29"/>
          <p:cNvSpPr/>
          <p:nvPr/>
        </p:nvSpPr>
        <p:spPr>
          <a:xfrm rot="5400000" flipH="1" flipV="1">
            <a:off x="17638239" y="216761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xmlns="" r:embed="rId5"/>
                </a:ext>
              </a:extLst>
            </a:blip>
            <a:stretch>
              <a:fillRect/>
            </a:stretch>
          </a:blipFill>
          <a:ln>
            <a:solidFill>
              <a:srgbClr val="48CFAE"/>
            </a:solidFill>
          </a:ln>
        </p:spPr>
      </p:sp>
      <p:sp>
        <p:nvSpPr>
          <p:cNvPr id="30" name="Freeform 30"/>
          <p:cNvSpPr/>
          <p:nvPr/>
        </p:nvSpPr>
        <p:spPr>
          <a:xfrm flipH="1" flipV="1">
            <a:off x="15470622" y="4433486"/>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1" name="Freeform 31"/>
          <p:cNvSpPr/>
          <p:nvPr/>
        </p:nvSpPr>
        <p:spPr>
          <a:xfrm rot="5400000" flipH="1" flipV="1">
            <a:off x="16554431" y="4433486"/>
            <a:ext cx="1083809" cy="108380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32" name="Group 32"/>
          <p:cNvGrpSpPr/>
          <p:nvPr/>
        </p:nvGrpSpPr>
        <p:grpSpPr>
          <a:xfrm rot="2700000">
            <a:off x="-1376391" y="-3093321"/>
            <a:ext cx="7415398" cy="3565095"/>
            <a:chOff x="0" y="0"/>
            <a:chExt cx="660400" cy="317500"/>
          </a:xfrm>
        </p:grpSpPr>
        <p:sp>
          <p:nvSpPr>
            <p:cNvPr id="33" name="Freeform 3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34" name="TextBox 3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35" name="AutoShape 35"/>
          <p:cNvSpPr/>
          <p:nvPr/>
        </p:nvSpPr>
        <p:spPr>
          <a:xfrm>
            <a:off x="-1839005" y="-2273771"/>
            <a:ext cx="5185216" cy="5132702"/>
          </a:xfrm>
          <a:prstGeom prst="line">
            <a:avLst/>
          </a:prstGeom>
          <a:ln w="28575" cap="flat">
            <a:solidFill>
              <a:srgbClr val="8CA9AD"/>
            </a:solidFill>
            <a:prstDash val="solid"/>
            <a:headEnd type="none" w="sm" len="sm"/>
            <a:tailEnd type="none" w="sm" len="sm"/>
          </a:ln>
        </p:spPr>
      </p:sp>
      <p:sp>
        <p:nvSpPr>
          <p:cNvPr id="36" name="AutoShape 36"/>
          <p:cNvSpPr/>
          <p:nvPr/>
        </p:nvSpPr>
        <p:spPr>
          <a:xfrm>
            <a:off x="-2052951" y="-1961095"/>
            <a:ext cx="5038853" cy="5038853"/>
          </a:xfrm>
          <a:prstGeom prst="line">
            <a:avLst/>
          </a:prstGeom>
          <a:ln w="28575" cap="flat">
            <a:solidFill>
              <a:srgbClr val="8CA9AD"/>
            </a:solidFill>
            <a:prstDash val="solid"/>
            <a:headEnd type="none" w="sm" len="sm"/>
            <a:tailEnd type="none" w="sm" len="sm"/>
          </a:ln>
        </p:spPr>
      </p:sp>
      <p:sp>
        <p:nvSpPr>
          <p:cNvPr id="37" name="AutoShape 37"/>
          <p:cNvSpPr/>
          <p:nvPr/>
        </p:nvSpPr>
        <p:spPr>
          <a:xfrm>
            <a:off x="-2232553" y="-1602625"/>
            <a:ext cx="4867141" cy="4867141"/>
          </a:xfrm>
          <a:prstGeom prst="line">
            <a:avLst/>
          </a:prstGeom>
          <a:ln w="28575" cap="flat">
            <a:solidFill>
              <a:srgbClr val="8CA9AD"/>
            </a:solidFill>
            <a:prstDash val="solid"/>
            <a:headEnd type="none" w="sm" len="sm"/>
            <a:tailEnd type="none" w="sm" len="sm"/>
          </a:ln>
        </p:spPr>
      </p:sp>
      <p:sp>
        <p:nvSpPr>
          <p:cNvPr id="38" name="AutoShape 38"/>
          <p:cNvSpPr/>
          <p:nvPr/>
        </p:nvSpPr>
        <p:spPr>
          <a:xfrm>
            <a:off x="-2359208" y="-1216357"/>
            <a:ext cx="4690515" cy="4690515"/>
          </a:xfrm>
          <a:prstGeom prst="line">
            <a:avLst/>
          </a:prstGeom>
          <a:ln w="28575" cap="flat">
            <a:solidFill>
              <a:srgbClr val="8CA9AD"/>
            </a:solidFill>
            <a:prstDash val="solid"/>
            <a:headEnd type="none" w="sm" len="sm"/>
            <a:tailEnd type="none" w="sm" len="sm"/>
          </a:ln>
        </p:spPr>
      </p:sp>
      <p:sp>
        <p:nvSpPr>
          <p:cNvPr id="39" name="AutoShape 39"/>
          <p:cNvSpPr/>
          <p:nvPr/>
        </p:nvSpPr>
        <p:spPr>
          <a:xfrm>
            <a:off x="-2503062" y="-776680"/>
            <a:ext cx="4347674" cy="4347674"/>
          </a:xfrm>
          <a:prstGeom prst="line">
            <a:avLst/>
          </a:prstGeom>
          <a:ln w="28575" cap="flat">
            <a:solidFill>
              <a:srgbClr val="8CA9AD"/>
            </a:solidFill>
            <a:prstDash val="solid"/>
            <a:headEnd type="none" w="sm" len="sm"/>
            <a:tailEnd type="none" w="sm" len="sm"/>
          </a:ln>
        </p:spPr>
      </p:sp>
      <p:sp>
        <p:nvSpPr>
          <p:cNvPr id="40" name="AutoShape 40"/>
          <p:cNvSpPr/>
          <p:nvPr/>
        </p:nvSpPr>
        <p:spPr>
          <a:xfrm>
            <a:off x="-2623881" y="-332957"/>
            <a:ext cx="3963599" cy="3985594"/>
          </a:xfrm>
          <a:prstGeom prst="line">
            <a:avLst/>
          </a:prstGeom>
          <a:ln w="28575" cap="flat">
            <a:solidFill>
              <a:srgbClr val="8CA9AD"/>
            </a:solidFill>
            <a:prstDash val="solid"/>
            <a:headEnd type="none" w="sm" len="sm"/>
            <a:tailEnd type="none" w="sm" len="sm"/>
          </a:ln>
        </p:spPr>
      </p:sp>
      <p:sp>
        <p:nvSpPr>
          <p:cNvPr id="41" name="AutoShape 41"/>
          <p:cNvSpPr/>
          <p:nvPr/>
        </p:nvSpPr>
        <p:spPr>
          <a:xfrm>
            <a:off x="-2598114" y="228677"/>
            <a:ext cx="3377485" cy="3360058"/>
          </a:xfrm>
          <a:prstGeom prst="line">
            <a:avLst/>
          </a:prstGeom>
          <a:ln w="28575" cap="flat">
            <a:solidFill>
              <a:srgbClr val="8CA9AD"/>
            </a:solidFill>
            <a:prstDash val="solid"/>
            <a:headEnd type="none" w="sm" len="sm"/>
            <a:tailEnd type="none" w="sm" len="sm"/>
          </a:ln>
        </p:spPr>
      </p:sp>
      <p:sp>
        <p:nvSpPr>
          <p:cNvPr id="42" name="AutoShape 42"/>
          <p:cNvSpPr/>
          <p:nvPr/>
        </p:nvSpPr>
        <p:spPr>
          <a:xfrm>
            <a:off x="-2509797" y="905760"/>
            <a:ext cx="2628598" cy="2671969"/>
          </a:xfrm>
          <a:prstGeom prst="line">
            <a:avLst/>
          </a:prstGeom>
          <a:ln w="28575" cap="flat">
            <a:solidFill>
              <a:srgbClr val="8CA9AD"/>
            </a:solidFill>
            <a:prstDash val="solid"/>
            <a:headEnd type="none" w="sm" len="sm"/>
            <a:tailEnd type="none" w="sm" len="sm"/>
          </a:ln>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41904" y="1589042"/>
            <a:ext cx="5939297" cy="1449756"/>
          </a:xfrm>
          <a:prstGeom prst="rect">
            <a:avLst/>
          </a:prstGeom>
        </p:spPr>
        <p:txBody>
          <a:bodyPr wrap="square" lIns="0" tIns="0" rIns="0" bIns="0" rtlCol="0" anchor="t">
            <a:spAutoFit/>
          </a:bodyPr>
          <a:lstStyle/>
          <a:p>
            <a:pPr algn="ctr">
              <a:lnSpc>
                <a:spcPts val="5544"/>
              </a:lnSpc>
            </a:pPr>
            <a:r>
              <a:rPr lang="fa-IR" sz="5600" b="1" dirty="0" smtClean="0">
                <a:solidFill>
                  <a:srgbClr val="FE6D73"/>
                </a:solidFill>
                <a:latin typeface="Kollektif Bold"/>
                <a:ea typeface="Kollektif Bold"/>
                <a:cs typeface="B Nazanin" panose="00000400000000000000" pitchFamily="2" charset="-78"/>
                <a:sym typeface="Kollektif Bold"/>
              </a:rPr>
              <a:t>برای انجام این طرح چه چیزهایی لازم است؟</a:t>
            </a:r>
            <a:endParaRPr lang="en-US" sz="5600" b="1" dirty="0">
              <a:solidFill>
                <a:srgbClr val="FE6D73"/>
              </a:solidFill>
              <a:latin typeface="Kollektif Bold"/>
              <a:ea typeface="Kollektif Bold"/>
              <a:cs typeface="B Nazanin" panose="00000400000000000000" pitchFamily="2" charset="-78"/>
              <a:sym typeface="Kollektif Bold"/>
            </a:endParaRPr>
          </a:p>
        </p:txBody>
      </p:sp>
      <p:sp>
        <p:nvSpPr>
          <p:cNvPr id="3" name="Freeform 3"/>
          <p:cNvSpPr/>
          <p:nvPr/>
        </p:nvSpPr>
        <p:spPr>
          <a:xfrm rot="-10800000">
            <a:off x="9525" y="591366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083809" y="59422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0" y="70260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10800000">
            <a:off x="0" y="81098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5400000">
            <a:off x="1083809" y="81098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0800000">
            <a:off x="1083809" y="919366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10800000">
            <a:off x="3321750" y="811938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3321750" y="703557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rot="5400000">
            <a:off x="4405559" y="811938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2237941" y="92031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3321750" y="92031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Freeform 14"/>
          <p:cNvSpPr/>
          <p:nvPr/>
        </p:nvSpPr>
        <p:spPr>
          <a:xfrm rot="5400000">
            <a:off x="0" y="919366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TextBox 15"/>
          <p:cNvSpPr txBox="1"/>
          <p:nvPr/>
        </p:nvSpPr>
        <p:spPr>
          <a:xfrm>
            <a:off x="6615800" y="1589042"/>
            <a:ext cx="5056399" cy="1502334"/>
          </a:xfrm>
          <a:prstGeom prst="rect">
            <a:avLst/>
          </a:prstGeom>
        </p:spPr>
        <p:txBody>
          <a:bodyPr lIns="0" tIns="0" rIns="0" bIns="0" rtlCol="0" anchor="t">
            <a:spAutoFit/>
          </a:bodyPr>
          <a:lstStyle/>
          <a:p>
            <a:pPr marL="259080" lvl="1" algn="r">
              <a:lnSpc>
                <a:spcPts val="2879"/>
              </a:lnSpc>
            </a:pPr>
            <a:r>
              <a:rPr lang="fa-IR" sz="2800" dirty="0" smtClean="0">
                <a:solidFill>
                  <a:srgbClr val="545454"/>
                </a:solidFill>
                <a:latin typeface="DM Sans"/>
                <a:ea typeface="DM Sans"/>
                <a:cs typeface="B Nazanin" panose="00000400000000000000" pitchFamily="2" charset="-78"/>
                <a:sym typeface="DM Sans"/>
              </a:rPr>
              <a:t>* جهت گسترش هرچه بیشتر مخاطبین یک مبلغ می توان سفرنامه تولیدی ایشان را چاپ و در اختیار علاقه مندان گذاشت تا دایره تاثیر و جامعه هدف مبلغ چند ده برابر شود.</a:t>
            </a:r>
            <a:endParaRPr lang="en-US" sz="2800" dirty="0">
              <a:solidFill>
                <a:srgbClr val="545454"/>
              </a:solidFill>
              <a:latin typeface="DM Sans"/>
              <a:ea typeface="DM Sans"/>
              <a:cs typeface="B Nazanin" panose="00000400000000000000" pitchFamily="2" charset="-78"/>
              <a:sym typeface="DM Sans"/>
            </a:endParaRPr>
          </a:p>
        </p:txBody>
      </p:sp>
      <p:sp>
        <p:nvSpPr>
          <p:cNvPr id="16" name="TextBox 16"/>
          <p:cNvSpPr txBox="1"/>
          <p:nvPr/>
        </p:nvSpPr>
        <p:spPr>
          <a:xfrm>
            <a:off x="6615798" y="3848100"/>
            <a:ext cx="5056399" cy="758541"/>
          </a:xfrm>
          <a:prstGeom prst="rect">
            <a:avLst/>
          </a:prstGeom>
        </p:spPr>
        <p:txBody>
          <a:bodyPr lIns="0" tIns="0" rIns="0" bIns="0" rtlCol="0" anchor="t">
            <a:spAutoFit/>
          </a:bodyPr>
          <a:lstStyle/>
          <a:p>
            <a:pPr indent="-198120" algn="r">
              <a:lnSpc>
                <a:spcPts val="2879"/>
              </a:lnSpc>
            </a:pPr>
            <a:r>
              <a:rPr lang="fa-IR" sz="2800" dirty="0" smtClean="0">
                <a:solidFill>
                  <a:srgbClr val="545454"/>
                </a:solidFill>
                <a:latin typeface="DM Sans"/>
                <a:ea typeface="DM Sans"/>
                <a:cs typeface="B Nazanin" panose="00000400000000000000" pitchFamily="2" charset="-78"/>
                <a:sym typeface="DM Sans"/>
              </a:rPr>
              <a:t>* برای انجام این طرح لازم است که مبلغ آشنایی مختصری با نویسندگی داشته باشد.</a:t>
            </a:r>
            <a:endParaRPr lang="en-US" sz="2800" dirty="0">
              <a:solidFill>
                <a:srgbClr val="545454"/>
              </a:solidFill>
              <a:latin typeface="DM Sans"/>
              <a:ea typeface="DM Sans"/>
              <a:cs typeface="B Nazanin" panose="00000400000000000000" pitchFamily="2" charset="-78"/>
              <a:sym typeface="DM Sans"/>
            </a:endParaRPr>
          </a:p>
        </p:txBody>
      </p:sp>
      <p:grpSp>
        <p:nvGrpSpPr>
          <p:cNvPr id="18" name="Group 18"/>
          <p:cNvGrpSpPr/>
          <p:nvPr/>
        </p:nvGrpSpPr>
        <p:grpSpPr>
          <a:xfrm>
            <a:off x="13123603" y="5475036"/>
            <a:ext cx="8847511" cy="8855676"/>
            <a:chOff x="0" y="0"/>
            <a:chExt cx="11796681" cy="11807568"/>
          </a:xfrm>
        </p:grpSpPr>
        <p:grpSp>
          <p:nvGrpSpPr>
            <p:cNvPr id="19" name="Group 19"/>
            <p:cNvGrpSpPr/>
            <p:nvPr/>
          </p:nvGrpSpPr>
          <p:grpSpPr>
            <a:xfrm rot="2700000">
              <a:off x="1676828" y="2799524"/>
              <a:ext cx="9887197" cy="4753460"/>
              <a:chOff x="0" y="0"/>
              <a:chExt cx="660400" cy="317500"/>
            </a:xfrm>
          </p:grpSpPr>
          <p:sp>
            <p:nvSpPr>
              <p:cNvPr id="20" name="Freeform 20"/>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21" name="TextBox 21"/>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2" name="AutoShape 22"/>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23" name="AutoShape 23"/>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24" name="AutoShape 24"/>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25" name="AutoShape 25"/>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26" name="AutoShape 26"/>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27" name="AutoShape 27"/>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8" name="AutoShape 28"/>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9" name="AutoShape 29"/>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30" name="AutoShape 30"/>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sp>
        <p:nvSpPr>
          <p:cNvPr id="31" name="TextBox 31"/>
          <p:cNvSpPr txBox="1"/>
          <p:nvPr/>
        </p:nvSpPr>
        <p:spPr>
          <a:xfrm>
            <a:off x="6615798" y="5363365"/>
            <a:ext cx="5056399" cy="1130438"/>
          </a:xfrm>
          <a:prstGeom prst="rect">
            <a:avLst/>
          </a:prstGeom>
        </p:spPr>
        <p:txBody>
          <a:bodyPr lIns="0" tIns="0" rIns="0" bIns="0" rtlCol="0" anchor="t">
            <a:spAutoFit/>
          </a:bodyPr>
          <a:lstStyle/>
          <a:p>
            <a:pPr marL="259080" lvl="1" algn="r">
              <a:lnSpc>
                <a:spcPts val="2879"/>
              </a:lnSpc>
            </a:pPr>
            <a:r>
              <a:rPr lang="fa-IR" sz="2800" dirty="0" smtClean="0">
                <a:solidFill>
                  <a:srgbClr val="545454"/>
                </a:solidFill>
                <a:latin typeface="DM Sans"/>
                <a:ea typeface="DM Sans"/>
                <a:cs typeface="B Nazanin" panose="00000400000000000000" pitchFamily="2" charset="-78"/>
                <a:sym typeface="DM Sans"/>
              </a:rPr>
              <a:t>* </a:t>
            </a:r>
            <a:r>
              <a:rPr lang="fa-IR" sz="2800" dirty="0" smtClean="0">
                <a:solidFill>
                  <a:srgbClr val="545454"/>
                </a:solidFill>
                <a:latin typeface="DM Sans"/>
                <a:ea typeface="DM Sans"/>
                <a:cs typeface="B Nazanin" panose="00000400000000000000" pitchFamily="2" charset="-78"/>
                <a:sym typeface="DM Sans"/>
              </a:rPr>
              <a:t>برای انتقال تجربه به دیگر مبلغان لازم است سازوکاری جهت رساندن این محتوا به ایشان دیده شود.</a:t>
            </a:r>
            <a:endParaRPr lang="en-US" sz="2800" dirty="0">
              <a:solidFill>
                <a:srgbClr val="545454"/>
              </a:solidFill>
              <a:latin typeface="DM Sans"/>
              <a:ea typeface="DM Sans"/>
              <a:cs typeface="B Nazanin" panose="00000400000000000000" pitchFamily="2" charset="-78"/>
              <a:sym typeface="DM Sans"/>
            </a:endParaRPr>
          </a:p>
        </p:txBody>
      </p:sp>
      <p:sp>
        <p:nvSpPr>
          <p:cNvPr id="32" name="TextBox 31"/>
          <p:cNvSpPr txBox="1"/>
          <p:nvPr/>
        </p:nvSpPr>
        <p:spPr>
          <a:xfrm>
            <a:off x="12587333" y="1589042"/>
            <a:ext cx="5056399" cy="3385542"/>
          </a:xfrm>
          <a:prstGeom prst="rect">
            <a:avLst/>
          </a:prstGeom>
        </p:spPr>
        <p:txBody>
          <a:bodyPr lIns="0" tIns="0" rIns="0" bIns="0" rtlCol="0" anchor="t">
            <a:spAutoFit/>
          </a:bodyPr>
          <a:lstStyle/>
          <a:p>
            <a:pPr marL="259080" lvl="1" algn="r"/>
            <a:r>
              <a:rPr lang="fa-IR" sz="4400" b="1" dirty="0" smtClean="0">
                <a:solidFill>
                  <a:schemeClr val="accent5">
                    <a:lumMod val="50000"/>
                  </a:schemeClr>
                </a:solidFill>
                <a:latin typeface="DM Sans"/>
                <a:ea typeface="DM Sans"/>
                <a:cs typeface="B Nazanin" panose="00000400000000000000" pitchFamily="2" charset="-78"/>
                <a:sym typeface="DM Sans"/>
              </a:rPr>
              <a:t>این طرح بسیار کم هزینه است و به امکانات خاصی نیاز ندارد؛ اما جهت انجام بهتر آن موارد روبرو می‌تواند مفید باشد.</a:t>
            </a:r>
            <a:endParaRPr lang="en-US" sz="4400" b="1" dirty="0">
              <a:solidFill>
                <a:schemeClr val="accent5">
                  <a:lumMod val="50000"/>
                </a:schemeClr>
              </a:solidFill>
              <a:latin typeface="DM Sans"/>
              <a:ea typeface="DM Sans"/>
              <a:cs typeface="B Nazanin" panose="00000400000000000000" pitchFamily="2" charset="-78"/>
              <a:sym typeface="DM Sans"/>
            </a:endParaRPr>
          </a:p>
        </p:txBody>
      </p:sp>
      <p:sp>
        <p:nvSpPr>
          <p:cNvPr id="33" name="TextBox 31"/>
          <p:cNvSpPr txBox="1"/>
          <p:nvPr/>
        </p:nvSpPr>
        <p:spPr>
          <a:xfrm>
            <a:off x="6615798" y="7263790"/>
            <a:ext cx="5056399" cy="1130438"/>
          </a:xfrm>
          <a:prstGeom prst="rect">
            <a:avLst/>
          </a:prstGeom>
        </p:spPr>
        <p:txBody>
          <a:bodyPr lIns="0" tIns="0" rIns="0" bIns="0" rtlCol="0" anchor="t">
            <a:spAutoFit/>
          </a:bodyPr>
          <a:lstStyle/>
          <a:p>
            <a:pPr marL="259080" lvl="1" algn="r">
              <a:lnSpc>
                <a:spcPts val="2879"/>
              </a:lnSpc>
            </a:pPr>
            <a:r>
              <a:rPr lang="fa-IR" sz="2800" dirty="0" smtClean="0">
                <a:solidFill>
                  <a:srgbClr val="545454"/>
                </a:solidFill>
                <a:latin typeface="DM Sans"/>
                <a:ea typeface="DM Sans"/>
                <a:cs typeface="B Nazanin" panose="00000400000000000000" pitchFamily="2" charset="-78"/>
                <a:sym typeface="DM Sans"/>
              </a:rPr>
              <a:t>* در صورتی که ستادهای تبلیغی بخشی از ارزیابی خود را از این طریق انجام دهند؛ شاهد تولیدات فاخرتر و بیشتر خواهیم بود.</a:t>
            </a:r>
            <a:endParaRPr lang="en-US" sz="2800" dirty="0">
              <a:solidFill>
                <a:srgbClr val="545454"/>
              </a:solidFill>
              <a:latin typeface="DM Sans"/>
              <a:ea typeface="DM Sans"/>
              <a:cs typeface="B Nazanin" panose="00000400000000000000" pitchFamily="2" charset="-78"/>
              <a:sym typeface="DM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3311406" y="552649"/>
            <a:ext cx="10620170" cy="1215717"/>
          </a:xfrm>
          <a:prstGeom prst="rect">
            <a:avLst/>
          </a:prstGeom>
        </p:spPr>
        <p:txBody>
          <a:bodyPr lIns="0" tIns="0" rIns="0" bIns="0" rtlCol="0" anchor="t">
            <a:spAutoFit/>
          </a:bodyPr>
          <a:lstStyle/>
          <a:p>
            <a:pPr algn="ctr">
              <a:lnSpc>
                <a:spcPts val="9999"/>
              </a:lnSpc>
            </a:pPr>
            <a:r>
              <a:rPr lang="fa-IR" sz="6000" b="1" dirty="0" smtClean="0">
                <a:solidFill>
                  <a:srgbClr val="227C9D"/>
                </a:solidFill>
                <a:latin typeface="Kollektif Bold"/>
                <a:ea typeface="Kollektif Bold"/>
                <a:cs typeface="B Nazanin" panose="00000400000000000000" pitchFamily="2" charset="-78"/>
                <a:sym typeface="Kollektif Bold"/>
              </a:rPr>
              <a:t>شاید برای شما جالب باشد...</a:t>
            </a:r>
            <a:endParaRPr lang="en-US" sz="6000" b="1" dirty="0">
              <a:solidFill>
                <a:srgbClr val="227C9D"/>
              </a:solidFill>
              <a:latin typeface="Kollektif Bold"/>
              <a:ea typeface="Kollektif Bold"/>
              <a:cs typeface="B Nazanin" panose="00000400000000000000" pitchFamily="2" charset="-78"/>
              <a:sym typeface="Kollektif Bold"/>
            </a:endParaRPr>
          </a:p>
        </p:txBody>
      </p:sp>
      <p:sp>
        <p:nvSpPr>
          <p:cNvPr id="3" name="Freeform 3"/>
          <p:cNvSpPr/>
          <p:nvPr/>
        </p:nvSpPr>
        <p:spPr>
          <a:xfrm>
            <a:off x="17204191"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7204191"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5400000" flipH="1" flipV="1">
            <a:off x="17204191"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6120382"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5400000">
            <a:off x="15036573"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0800000">
            <a:off x="16120382" y="21125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10800000" flipH="1" flipV="1">
            <a:off x="15036573"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5400000" flipH="1" flipV="1">
            <a:off x="12770705" y="-551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10800000" flipH="1" flipV="1">
            <a:off x="12770705" y="102870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rot="-10800000">
            <a:off x="9525" y="70441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a:off x="1083809" y="70727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Freeform 17"/>
          <p:cNvSpPr/>
          <p:nvPr/>
        </p:nvSpPr>
        <p:spPr>
          <a:xfrm rot="-10800000">
            <a:off x="3321750"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Freeform 18"/>
          <p:cNvSpPr/>
          <p:nvPr/>
        </p:nvSpPr>
        <p:spPr>
          <a:xfrm>
            <a:off x="3321750" y="818511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19"/>
          <p:cNvSpPr/>
          <p:nvPr/>
        </p:nvSpPr>
        <p:spPr>
          <a:xfrm rot="5400000">
            <a:off x="4405559"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20" name="Group 20"/>
          <p:cNvGrpSpPr/>
          <p:nvPr/>
        </p:nvGrpSpPr>
        <p:grpSpPr>
          <a:xfrm rot="2700000">
            <a:off x="14381224" y="7574679"/>
            <a:ext cx="7415398" cy="3565095"/>
            <a:chOff x="0" y="0"/>
            <a:chExt cx="660400" cy="317500"/>
          </a:xfrm>
        </p:grpSpPr>
        <p:sp>
          <p:nvSpPr>
            <p:cNvPr id="21" name="Freeform 21"/>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22" name="TextBox 22"/>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3" name="AutoShape 23"/>
          <p:cNvSpPr/>
          <p:nvPr/>
        </p:nvSpPr>
        <p:spPr>
          <a:xfrm>
            <a:off x="13918610" y="8394229"/>
            <a:ext cx="5185216" cy="5132702"/>
          </a:xfrm>
          <a:prstGeom prst="line">
            <a:avLst/>
          </a:prstGeom>
          <a:ln w="28575" cap="flat">
            <a:solidFill>
              <a:srgbClr val="8CA9AD"/>
            </a:solidFill>
            <a:prstDash val="solid"/>
            <a:headEnd type="none" w="sm" len="sm"/>
            <a:tailEnd type="none" w="sm" len="sm"/>
          </a:ln>
        </p:spPr>
      </p:sp>
      <p:sp>
        <p:nvSpPr>
          <p:cNvPr id="24" name="AutoShape 24"/>
          <p:cNvSpPr/>
          <p:nvPr/>
        </p:nvSpPr>
        <p:spPr>
          <a:xfrm>
            <a:off x="13704664" y="8706905"/>
            <a:ext cx="5038853" cy="5038853"/>
          </a:xfrm>
          <a:prstGeom prst="line">
            <a:avLst/>
          </a:prstGeom>
          <a:ln w="28575" cap="flat">
            <a:solidFill>
              <a:srgbClr val="8CA9AD"/>
            </a:solidFill>
            <a:prstDash val="solid"/>
            <a:headEnd type="none" w="sm" len="sm"/>
            <a:tailEnd type="none" w="sm" len="sm"/>
          </a:ln>
        </p:spPr>
      </p:sp>
      <p:sp>
        <p:nvSpPr>
          <p:cNvPr id="25" name="AutoShape 25"/>
          <p:cNvSpPr/>
          <p:nvPr/>
        </p:nvSpPr>
        <p:spPr>
          <a:xfrm>
            <a:off x="13525062" y="9065375"/>
            <a:ext cx="4867141" cy="4867141"/>
          </a:xfrm>
          <a:prstGeom prst="line">
            <a:avLst/>
          </a:prstGeom>
          <a:ln w="28575" cap="flat">
            <a:solidFill>
              <a:srgbClr val="8CA9AD"/>
            </a:solidFill>
            <a:prstDash val="solid"/>
            <a:headEnd type="none" w="sm" len="sm"/>
            <a:tailEnd type="none" w="sm" len="sm"/>
          </a:ln>
        </p:spPr>
      </p:sp>
      <p:sp>
        <p:nvSpPr>
          <p:cNvPr id="26" name="AutoShape 26"/>
          <p:cNvSpPr/>
          <p:nvPr/>
        </p:nvSpPr>
        <p:spPr>
          <a:xfrm>
            <a:off x="13398407" y="9451643"/>
            <a:ext cx="4690515" cy="4690515"/>
          </a:xfrm>
          <a:prstGeom prst="line">
            <a:avLst/>
          </a:prstGeom>
          <a:ln w="28575" cap="flat">
            <a:solidFill>
              <a:srgbClr val="8CA9AD"/>
            </a:solidFill>
            <a:prstDash val="solid"/>
            <a:headEnd type="none" w="sm" len="sm"/>
            <a:tailEnd type="none" w="sm" len="sm"/>
          </a:ln>
        </p:spPr>
      </p:sp>
      <p:sp>
        <p:nvSpPr>
          <p:cNvPr id="27" name="AutoShape 27"/>
          <p:cNvSpPr/>
          <p:nvPr/>
        </p:nvSpPr>
        <p:spPr>
          <a:xfrm>
            <a:off x="13254553" y="9891320"/>
            <a:ext cx="4347674" cy="4347674"/>
          </a:xfrm>
          <a:prstGeom prst="line">
            <a:avLst/>
          </a:prstGeom>
          <a:ln w="28575" cap="flat">
            <a:solidFill>
              <a:srgbClr val="8CA9AD"/>
            </a:solidFill>
            <a:prstDash val="solid"/>
            <a:headEnd type="none" w="sm" len="sm"/>
            <a:tailEnd type="none" w="sm" len="sm"/>
          </a:ln>
        </p:spPr>
      </p:sp>
      <p:grpSp>
        <p:nvGrpSpPr>
          <p:cNvPr id="28" name="Group 28"/>
          <p:cNvGrpSpPr/>
          <p:nvPr/>
        </p:nvGrpSpPr>
        <p:grpSpPr>
          <a:xfrm rot="2700000">
            <a:off x="-1376391" y="-3093321"/>
            <a:ext cx="7415398" cy="3565095"/>
            <a:chOff x="0" y="0"/>
            <a:chExt cx="660400" cy="317500"/>
          </a:xfrm>
        </p:grpSpPr>
        <p:sp>
          <p:nvSpPr>
            <p:cNvPr id="29" name="Freeform 29"/>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30" name="TextBox 30"/>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31" name="AutoShape 31"/>
          <p:cNvSpPr/>
          <p:nvPr/>
        </p:nvSpPr>
        <p:spPr>
          <a:xfrm>
            <a:off x="-1839005" y="-2273771"/>
            <a:ext cx="5185216" cy="5132702"/>
          </a:xfrm>
          <a:prstGeom prst="line">
            <a:avLst/>
          </a:prstGeom>
          <a:ln w="28575" cap="flat">
            <a:solidFill>
              <a:srgbClr val="8CA9AD"/>
            </a:solidFill>
            <a:prstDash val="solid"/>
            <a:headEnd type="none" w="sm" len="sm"/>
            <a:tailEnd type="none" w="sm" len="sm"/>
          </a:ln>
        </p:spPr>
      </p:sp>
      <p:sp>
        <p:nvSpPr>
          <p:cNvPr id="32" name="AutoShape 32"/>
          <p:cNvSpPr/>
          <p:nvPr/>
        </p:nvSpPr>
        <p:spPr>
          <a:xfrm>
            <a:off x="-2052951" y="-1961095"/>
            <a:ext cx="5038853" cy="5038853"/>
          </a:xfrm>
          <a:prstGeom prst="line">
            <a:avLst/>
          </a:prstGeom>
          <a:ln w="28575" cap="flat">
            <a:solidFill>
              <a:srgbClr val="8CA9AD"/>
            </a:solidFill>
            <a:prstDash val="solid"/>
            <a:headEnd type="none" w="sm" len="sm"/>
            <a:tailEnd type="none" w="sm" len="sm"/>
          </a:ln>
        </p:spPr>
      </p:sp>
      <p:sp>
        <p:nvSpPr>
          <p:cNvPr id="33" name="AutoShape 33"/>
          <p:cNvSpPr/>
          <p:nvPr/>
        </p:nvSpPr>
        <p:spPr>
          <a:xfrm>
            <a:off x="-2232553" y="-1602625"/>
            <a:ext cx="4867141" cy="4867141"/>
          </a:xfrm>
          <a:prstGeom prst="line">
            <a:avLst/>
          </a:prstGeom>
          <a:ln w="28575" cap="flat">
            <a:solidFill>
              <a:srgbClr val="8CA9AD"/>
            </a:solidFill>
            <a:prstDash val="solid"/>
            <a:headEnd type="none" w="sm" len="sm"/>
            <a:tailEnd type="none" w="sm" len="sm"/>
          </a:ln>
        </p:spPr>
      </p:sp>
      <p:sp>
        <p:nvSpPr>
          <p:cNvPr id="34" name="AutoShape 34"/>
          <p:cNvSpPr/>
          <p:nvPr/>
        </p:nvSpPr>
        <p:spPr>
          <a:xfrm>
            <a:off x="-2359208" y="-1216357"/>
            <a:ext cx="4690515" cy="4690515"/>
          </a:xfrm>
          <a:prstGeom prst="line">
            <a:avLst/>
          </a:prstGeom>
          <a:ln w="28575" cap="flat">
            <a:solidFill>
              <a:srgbClr val="8CA9AD"/>
            </a:solidFill>
            <a:prstDash val="solid"/>
            <a:headEnd type="none" w="sm" len="sm"/>
            <a:tailEnd type="none" w="sm" len="sm"/>
          </a:ln>
        </p:spPr>
      </p:sp>
      <p:sp>
        <p:nvSpPr>
          <p:cNvPr id="35" name="AutoShape 35"/>
          <p:cNvSpPr/>
          <p:nvPr/>
        </p:nvSpPr>
        <p:spPr>
          <a:xfrm>
            <a:off x="-2503062" y="-776680"/>
            <a:ext cx="4347674" cy="4347674"/>
          </a:xfrm>
          <a:prstGeom prst="line">
            <a:avLst/>
          </a:prstGeom>
          <a:ln w="28575" cap="flat">
            <a:solidFill>
              <a:srgbClr val="8CA9AD"/>
            </a:solidFill>
            <a:prstDash val="solid"/>
            <a:headEnd type="none" w="sm" len="sm"/>
            <a:tailEnd type="none" w="sm" len="sm"/>
          </a:ln>
        </p:spPr>
      </p:sp>
      <p:sp>
        <p:nvSpPr>
          <p:cNvPr id="36" name="AutoShape 36"/>
          <p:cNvSpPr/>
          <p:nvPr/>
        </p:nvSpPr>
        <p:spPr>
          <a:xfrm>
            <a:off x="-2623881" y="-332957"/>
            <a:ext cx="3963599" cy="3985594"/>
          </a:xfrm>
          <a:prstGeom prst="line">
            <a:avLst/>
          </a:prstGeom>
          <a:ln w="28575" cap="flat">
            <a:solidFill>
              <a:srgbClr val="8CA9AD"/>
            </a:solidFill>
            <a:prstDash val="solid"/>
            <a:headEnd type="none" w="sm" len="sm"/>
            <a:tailEnd type="none" w="sm" len="sm"/>
          </a:ln>
        </p:spPr>
      </p:sp>
      <p:sp>
        <p:nvSpPr>
          <p:cNvPr id="37" name="AutoShape 37"/>
          <p:cNvSpPr/>
          <p:nvPr/>
        </p:nvSpPr>
        <p:spPr>
          <a:xfrm>
            <a:off x="-2598114" y="228677"/>
            <a:ext cx="3377485" cy="3360058"/>
          </a:xfrm>
          <a:prstGeom prst="line">
            <a:avLst/>
          </a:prstGeom>
          <a:ln w="28575" cap="flat">
            <a:solidFill>
              <a:srgbClr val="8CA9AD"/>
            </a:solidFill>
            <a:prstDash val="solid"/>
            <a:headEnd type="none" w="sm" len="sm"/>
            <a:tailEnd type="none" w="sm" len="sm"/>
          </a:ln>
        </p:spPr>
      </p:sp>
      <p:sp>
        <p:nvSpPr>
          <p:cNvPr id="38" name="AutoShape 38"/>
          <p:cNvSpPr/>
          <p:nvPr/>
        </p:nvSpPr>
        <p:spPr>
          <a:xfrm>
            <a:off x="-2509797" y="905760"/>
            <a:ext cx="2628598" cy="2671969"/>
          </a:xfrm>
          <a:prstGeom prst="line">
            <a:avLst/>
          </a:prstGeom>
          <a:ln w="28575" cap="flat">
            <a:solidFill>
              <a:srgbClr val="8CA9AD"/>
            </a:solidFill>
            <a:prstDash val="solid"/>
            <a:headEnd type="none" w="sm" len="sm"/>
            <a:tailEnd type="none" w="sm" len="sm"/>
          </a:ln>
        </p:spPr>
      </p:sp>
      <p:sp>
        <p:nvSpPr>
          <p:cNvPr id="39" name="TextBox 39"/>
          <p:cNvSpPr txBox="1"/>
          <p:nvPr/>
        </p:nvSpPr>
        <p:spPr>
          <a:xfrm>
            <a:off x="3586834" y="3064418"/>
            <a:ext cx="10719600" cy="4924425"/>
          </a:xfrm>
          <a:prstGeom prst="rect">
            <a:avLst/>
          </a:prstGeom>
        </p:spPr>
        <p:txBody>
          <a:bodyPr lIns="0" tIns="0" rIns="0" bIns="0" rtlCol="0" anchor="t">
            <a:spAutoFit/>
          </a:bodyPr>
          <a:lstStyle/>
          <a:p>
            <a:pPr algn="ctr"/>
            <a:r>
              <a:rPr lang="fa-IR" sz="3200" dirty="0" smtClean="0">
                <a:solidFill>
                  <a:srgbClr val="545454"/>
                </a:solidFill>
                <a:latin typeface="DM Sans"/>
                <a:ea typeface="DM Sans"/>
                <a:cs typeface="B Nazanin" panose="00000400000000000000" pitchFamily="2" charset="-78"/>
                <a:sym typeface="DM Sans"/>
              </a:rPr>
              <a:t>جرقه اولیه این طرح زمانی در ذهن حقیر زده شده که در منزل اهالی یکی از روستای های دور استان چهارمحال و بختیاری مهمان یکی از مومنین بودم. در میانه صحبت هایمان مرد روستایی گفت خوشبحالت حاج آقا.</a:t>
            </a:r>
          </a:p>
          <a:p>
            <a:pPr algn="ctr"/>
            <a:r>
              <a:rPr lang="fa-IR" sz="3200" dirty="0" smtClean="0">
                <a:solidFill>
                  <a:srgbClr val="545454"/>
                </a:solidFill>
                <a:latin typeface="DM Sans"/>
                <a:ea typeface="DM Sans"/>
                <a:cs typeface="B Nazanin" panose="00000400000000000000" pitchFamily="2" charset="-78"/>
                <a:sym typeface="DM Sans"/>
              </a:rPr>
              <a:t>تعجب کردم ... وقتی علت را پرسیدم گفت که شما به خاطر تبلیغ با بسیار از فرهنگ و رسوم ها و با بسیاری از اقوام ایرانی آشنا هستید و به بسیاری از مکان ها سفر کرده اید.</a:t>
            </a:r>
          </a:p>
          <a:p>
            <a:pPr algn="ctr"/>
            <a:r>
              <a:rPr lang="fa-IR" sz="3200" dirty="0" smtClean="0">
                <a:solidFill>
                  <a:srgbClr val="545454"/>
                </a:solidFill>
                <a:latin typeface="DM Sans"/>
                <a:ea typeface="DM Sans"/>
                <a:cs typeface="B Nazanin" panose="00000400000000000000" pitchFamily="2" charset="-78"/>
                <a:sym typeface="DM Sans"/>
              </a:rPr>
              <a:t>اینجا بود که متوجه شدم سفرنامه چه مقدار می تواند برای مردم جذاب باشد. علاوه براین ولاگ های مسافرتی امروز به بخش بسیار جذاب برای مردم سراسر دنیا تبدیل شده است.</a:t>
            </a:r>
          </a:p>
          <a:p>
            <a:pPr algn="ctr"/>
            <a:r>
              <a:rPr lang="fa-IR" sz="3200" dirty="0" smtClean="0">
                <a:solidFill>
                  <a:srgbClr val="545454"/>
                </a:solidFill>
                <a:latin typeface="DM Sans"/>
                <a:ea typeface="DM Sans"/>
                <a:cs typeface="B Nazanin" panose="00000400000000000000" pitchFamily="2" charset="-78"/>
                <a:sym typeface="DM Sans"/>
              </a:rPr>
              <a:t>با تولید این دسته محصولات به جای اینکه مبلغ به دنبال مردم برود؛ مردم به دنبال مبلغ حرکت می کنند.</a:t>
            </a:r>
            <a:endParaRPr lang="en-US" sz="3200" dirty="0">
              <a:solidFill>
                <a:srgbClr val="545454"/>
              </a:solidFill>
              <a:latin typeface="DM Sans"/>
              <a:ea typeface="DM Sans"/>
              <a:cs typeface="B Nazanin" panose="00000400000000000000" pitchFamily="2" charset="-78"/>
              <a:sym typeface="DM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Freeform 3"/>
          <p:cNvSpPr/>
          <p:nvPr/>
        </p:nvSpPr>
        <p:spPr>
          <a:xfrm>
            <a:off x="17204191"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7204191"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5400000" flipH="1" flipV="1">
            <a:off x="17204191"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6120382"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5400000">
            <a:off x="15036573"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0800000">
            <a:off x="16120382" y="21125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10800000" flipH="1" flipV="1">
            <a:off x="15036573"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5400000" flipH="1" flipV="1">
            <a:off x="12770705" y="-551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10800000" flipH="1" flipV="1">
            <a:off x="12770705" y="102870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rot="-10800000">
            <a:off x="9525" y="70441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a:off x="1083809" y="70727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Freeform 17"/>
          <p:cNvSpPr/>
          <p:nvPr/>
        </p:nvSpPr>
        <p:spPr>
          <a:xfrm rot="-10800000">
            <a:off x="3321750"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Freeform 18"/>
          <p:cNvSpPr/>
          <p:nvPr/>
        </p:nvSpPr>
        <p:spPr>
          <a:xfrm>
            <a:off x="3321750" y="818511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19"/>
          <p:cNvSpPr/>
          <p:nvPr/>
        </p:nvSpPr>
        <p:spPr>
          <a:xfrm rot="5400000">
            <a:off x="4405559"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20" name="Group 20"/>
          <p:cNvGrpSpPr/>
          <p:nvPr/>
        </p:nvGrpSpPr>
        <p:grpSpPr>
          <a:xfrm rot="2700000">
            <a:off x="14381224" y="7574679"/>
            <a:ext cx="7415398" cy="3565095"/>
            <a:chOff x="0" y="0"/>
            <a:chExt cx="660400" cy="317500"/>
          </a:xfrm>
        </p:grpSpPr>
        <p:sp>
          <p:nvSpPr>
            <p:cNvPr id="21" name="Freeform 21"/>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22" name="TextBox 22"/>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3" name="AutoShape 23"/>
          <p:cNvSpPr/>
          <p:nvPr/>
        </p:nvSpPr>
        <p:spPr>
          <a:xfrm>
            <a:off x="13918610" y="8394229"/>
            <a:ext cx="5185216" cy="5132702"/>
          </a:xfrm>
          <a:prstGeom prst="line">
            <a:avLst/>
          </a:prstGeom>
          <a:ln w="28575" cap="flat">
            <a:solidFill>
              <a:srgbClr val="8CA9AD"/>
            </a:solidFill>
            <a:prstDash val="solid"/>
            <a:headEnd type="none" w="sm" len="sm"/>
            <a:tailEnd type="none" w="sm" len="sm"/>
          </a:ln>
        </p:spPr>
      </p:sp>
      <p:sp>
        <p:nvSpPr>
          <p:cNvPr id="24" name="AutoShape 24"/>
          <p:cNvSpPr/>
          <p:nvPr/>
        </p:nvSpPr>
        <p:spPr>
          <a:xfrm>
            <a:off x="13704664" y="8706905"/>
            <a:ext cx="5038853" cy="5038853"/>
          </a:xfrm>
          <a:prstGeom prst="line">
            <a:avLst/>
          </a:prstGeom>
          <a:ln w="28575" cap="flat">
            <a:solidFill>
              <a:srgbClr val="8CA9AD"/>
            </a:solidFill>
            <a:prstDash val="solid"/>
            <a:headEnd type="none" w="sm" len="sm"/>
            <a:tailEnd type="none" w="sm" len="sm"/>
          </a:ln>
        </p:spPr>
      </p:sp>
      <p:sp>
        <p:nvSpPr>
          <p:cNvPr id="25" name="AutoShape 25"/>
          <p:cNvSpPr/>
          <p:nvPr/>
        </p:nvSpPr>
        <p:spPr>
          <a:xfrm>
            <a:off x="13525062" y="9065375"/>
            <a:ext cx="4867141" cy="4867141"/>
          </a:xfrm>
          <a:prstGeom prst="line">
            <a:avLst/>
          </a:prstGeom>
          <a:ln w="28575" cap="flat">
            <a:solidFill>
              <a:srgbClr val="8CA9AD"/>
            </a:solidFill>
            <a:prstDash val="solid"/>
            <a:headEnd type="none" w="sm" len="sm"/>
            <a:tailEnd type="none" w="sm" len="sm"/>
          </a:ln>
        </p:spPr>
      </p:sp>
      <p:sp>
        <p:nvSpPr>
          <p:cNvPr id="26" name="AutoShape 26"/>
          <p:cNvSpPr/>
          <p:nvPr/>
        </p:nvSpPr>
        <p:spPr>
          <a:xfrm>
            <a:off x="13398407" y="9451643"/>
            <a:ext cx="4690515" cy="4690515"/>
          </a:xfrm>
          <a:prstGeom prst="line">
            <a:avLst/>
          </a:prstGeom>
          <a:ln w="28575" cap="flat">
            <a:solidFill>
              <a:srgbClr val="8CA9AD"/>
            </a:solidFill>
            <a:prstDash val="solid"/>
            <a:headEnd type="none" w="sm" len="sm"/>
            <a:tailEnd type="none" w="sm" len="sm"/>
          </a:ln>
        </p:spPr>
      </p:sp>
      <p:sp>
        <p:nvSpPr>
          <p:cNvPr id="27" name="AutoShape 27"/>
          <p:cNvSpPr/>
          <p:nvPr/>
        </p:nvSpPr>
        <p:spPr>
          <a:xfrm>
            <a:off x="13254553" y="9891320"/>
            <a:ext cx="4347674" cy="4347674"/>
          </a:xfrm>
          <a:prstGeom prst="line">
            <a:avLst/>
          </a:prstGeom>
          <a:ln w="28575" cap="flat">
            <a:solidFill>
              <a:srgbClr val="8CA9AD"/>
            </a:solidFill>
            <a:prstDash val="solid"/>
            <a:headEnd type="none" w="sm" len="sm"/>
            <a:tailEnd type="none" w="sm" len="sm"/>
          </a:ln>
        </p:spPr>
      </p:sp>
      <p:grpSp>
        <p:nvGrpSpPr>
          <p:cNvPr id="28" name="Group 28"/>
          <p:cNvGrpSpPr/>
          <p:nvPr/>
        </p:nvGrpSpPr>
        <p:grpSpPr>
          <a:xfrm rot="2700000">
            <a:off x="-1376391" y="-3093321"/>
            <a:ext cx="7415398" cy="3565095"/>
            <a:chOff x="0" y="0"/>
            <a:chExt cx="660400" cy="317500"/>
          </a:xfrm>
        </p:grpSpPr>
        <p:sp>
          <p:nvSpPr>
            <p:cNvPr id="29" name="Freeform 29"/>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30" name="TextBox 30"/>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31" name="AutoShape 31"/>
          <p:cNvSpPr/>
          <p:nvPr/>
        </p:nvSpPr>
        <p:spPr>
          <a:xfrm>
            <a:off x="-1839005" y="-2273771"/>
            <a:ext cx="5185216" cy="5132702"/>
          </a:xfrm>
          <a:prstGeom prst="line">
            <a:avLst/>
          </a:prstGeom>
          <a:ln w="28575" cap="flat">
            <a:solidFill>
              <a:srgbClr val="8CA9AD"/>
            </a:solidFill>
            <a:prstDash val="solid"/>
            <a:headEnd type="none" w="sm" len="sm"/>
            <a:tailEnd type="none" w="sm" len="sm"/>
          </a:ln>
        </p:spPr>
      </p:sp>
      <p:sp>
        <p:nvSpPr>
          <p:cNvPr id="32" name="AutoShape 32"/>
          <p:cNvSpPr/>
          <p:nvPr/>
        </p:nvSpPr>
        <p:spPr>
          <a:xfrm>
            <a:off x="-2052951" y="-1961095"/>
            <a:ext cx="5038853" cy="5038853"/>
          </a:xfrm>
          <a:prstGeom prst="line">
            <a:avLst/>
          </a:prstGeom>
          <a:ln w="28575" cap="flat">
            <a:solidFill>
              <a:srgbClr val="8CA9AD"/>
            </a:solidFill>
            <a:prstDash val="solid"/>
            <a:headEnd type="none" w="sm" len="sm"/>
            <a:tailEnd type="none" w="sm" len="sm"/>
          </a:ln>
        </p:spPr>
      </p:sp>
      <p:sp>
        <p:nvSpPr>
          <p:cNvPr id="33" name="AutoShape 33"/>
          <p:cNvSpPr/>
          <p:nvPr/>
        </p:nvSpPr>
        <p:spPr>
          <a:xfrm>
            <a:off x="-2232553" y="-1602625"/>
            <a:ext cx="4867141" cy="4867141"/>
          </a:xfrm>
          <a:prstGeom prst="line">
            <a:avLst/>
          </a:prstGeom>
          <a:ln w="28575" cap="flat">
            <a:solidFill>
              <a:srgbClr val="8CA9AD"/>
            </a:solidFill>
            <a:prstDash val="solid"/>
            <a:headEnd type="none" w="sm" len="sm"/>
            <a:tailEnd type="none" w="sm" len="sm"/>
          </a:ln>
        </p:spPr>
      </p:sp>
      <p:sp>
        <p:nvSpPr>
          <p:cNvPr id="34" name="AutoShape 34"/>
          <p:cNvSpPr/>
          <p:nvPr/>
        </p:nvSpPr>
        <p:spPr>
          <a:xfrm>
            <a:off x="-2359208" y="-1216357"/>
            <a:ext cx="4690515" cy="4690515"/>
          </a:xfrm>
          <a:prstGeom prst="line">
            <a:avLst/>
          </a:prstGeom>
          <a:ln w="28575" cap="flat">
            <a:solidFill>
              <a:srgbClr val="8CA9AD"/>
            </a:solidFill>
            <a:prstDash val="solid"/>
            <a:headEnd type="none" w="sm" len="sm"/>
            <a:tailEnd type="none" w="sm" len="sm"/>
          </a:ln>
        </p:spPr>
      </p:sp>
      <p:sp>
        <p:nvSpPr>
          <p:cNvPr id="35" name="AutoShape 35"/>
          <p:cNvSpPr/>
          <p:nvPr/>
        </p:nvSpPr>
        <p:spPr>
          <a:xfrm>
            <a:off x="-2503062" y="-776680"/>
            <a:ext cx="4347674" cy="4347674"/>
          </a:xfrm>
          <a:prstGeom prst="line">
            <a:avLst/>
          </a:prstGeom>
          <a:ln w="28575" cap="flat">
            <a:solidFill>
              <a:srgbClr val="8CA9AD"/>
            </a:solidFill>
            <a:prstDash val="solid"/>
            <a:headEnd type="none" w="sm" len="sm"/>
            <a:tailEnd type="none" w="sm" len="sm"/>
          </a:ln>
        </p:spPr>
      </p:sp>
      <p:sp>
        <p:nvSpPr>
          <p:cNvPr id="36" name="AutoShape 36"/>
          <p:cNvSpPr/>
          <p:nvPr/>
        </p:nvSpPr>
        <p:spPr>
          <a:xfrm>
            <a:off x="-2623881" y="-332957"/>
            <a:ext cx="3963599" cy="3985594"/>
          </a:xfrm>
          <a:prstGeom prst="line">
            <a:avLst/>
          </a:prstGeom>
          <a:ln w="28575" cap="flat">
            <a:solidFill>
              <a:srgbClr val="8CA9AD"/>
            </a:solidFill>
            <a:prstDash val="solid"/>
            <a:headEnd type="none" w="sm" len="sm"/>
            <a:tailEnd type="none" w="sm" len="sm"/>
          </a:ln>
        </p:spPr>
      </p:sp>
      <p:sp>
        <p:nvSpPr>
          <p:cNvPr id="37" name="AutoShape 37"/>
          <p:cNvSpPr/>
          <p:nvPr/>
        </p:nvSpPr>
        <p:spPr>
          <a:xfrm>
            <a:off x="-2598114" y="228677"/>
            <a:ext cx="3377485" cy="3360058"/>
          </a:xfrm>
          <a:prstGeom prst="line">
            <a:avLst/>
          </a:prstGeom>
          <a:ln w="28575" cap="flat">
            <a:solidFill>
              <a:srgbClr val="8CA9AD"/>
            </a:solidFill>
            <a:prstDash val="solid"/>
            <a:headEnd type="none" w="sm" len="sm"/>
            <a:tailEnd type="none" w="sm" len="sm"/>
          </a:ln>
        </p:spPr>
      </p:sp>
      <p:sp>
        <p:nvSpPr>
          <p:cNvPr id="38" name="AutoShape 38"/>
          <p:cNvSpPr/>
          <p:nvPr/>
        </p:nvSpPr>
        <p:spPr>
          <a:xfrm>
            <a:off x="-2509797" y="905760"/>
            <a:ext cx="2628598" cy="2671969"/>
          </a:xfrm>
          <a:prstGeom prst="line">
            <a:avLst/>
          </a:prstGeom>
          <a:ln w="28575" cap="flat">
            <a:solidFill>
              <a:srgbClr val="8CA9AD"/>
            </a:solidFill>
            <a:prstDash val="solid"/>
            <a:headEnd type="none" w="sm" len="sm"/>
            <a:tailEnd type="none" w="sm" len="sm"/>
          </a:ln>
        </p:spPr>
      </p:sp>
      <p:sp>
        <p:nvSpPr>
          <p:cNvPr id="39" name="TextBox 39"/>
          <p:cNvSpPr txBox="1"/>
          <p:nvPr/>
        </p:nvSpPr>
        <p:spPr>
          <a:xfrm>
            <a:off x="3346211" y="3652637"/>
            <a:ext cx="11157589" cy="3760004"/>
          </a:xfrm>
          <a:prstGeom prst="rect">
            <a:avLst/>
          </a:prstGeom>
        </p:spPr>
        <p:txBody>
          <a:bodyPr wrap="square" lIns="0" tIns="0" rIns="0" bIns="0" rtlCol="0" anchor="t">
            <a:spAutoFit/>
          </a:bodyPr>
          <a:lstStyle/>
          <a:p>
            <a:pPr algn="ctr"/>
            <a:r>
              <a:rPr lang="fa-IR" sz="3600" dirty="0" smtClean="0">
                <a:solidFill>
                  <a:srgbClr val="545454"/>
                </a:solidFill>
                <a:latin typeface="DM Sans"/>
                <a:ea typeface="DM Sans"/>
                <a:cs typeface="B Nazanin" panose="00000400000000000000" pitchFamily="2" charset="-78"/>
                <a:sym typeface="DM Sans"/>
              </a:rPr>
              <a:t>سفرنامه نویسی می تواند به یک فعالیت مستمر و پربازده در سفرهای تبلیغی تبدیل شود و آثار و برکات فراوانی داشته باشد.</a:t>
            </a:r>
          </a:p>
          <a:p>
            <a:pPr algn="ctr"/>
            <a:r>
              <a:rPr lang="fa-IR" sz="3600" dirty="0" smtClean="0">
                <a:solidFill>
                  <a:srgbClr val="545454"/>
                </a:solidFill>
                <a:latin typeface="DM Sans"/>
                <a:ea typeface="DM Sans"/>
                <a:cs typeface="B Nazanin" panose="00000400000000000000" pitchFamily="2" charset="-78"/>
                <a:sym typeface="DM Sans"/>
              </a:rPr>
              <a:t>در این سفرنامه سعی شد ثابت شود که تولید چنین محصولی که هم برای مخاطب طلبه و هم برای مردم عادی مفید باشد ممکن است. همچنین جلوه ای از دریای بی پایان اربعین حسینی ارائه شود و در آن با عینکی متفاوت به داستانِ سفر تبلیغی یک طلبه زباندان و ارتباط ایشان با زائران غیر ایرانی نگاه شود.</a:t>
            </a:r>
          </a:p>
          <a:p>
            <a:pPr algn="ctr">
              <a:lnSpc>
                <a:spcPts val="3360"/>
              </a:lnSpc>
            </a:pPr>
            <a:endParaRPr lang="en-US" sz="3600" dirty="0">
              <a:solidFill>
                <a:srgbClr val="545454"/>
              </a:solidFill>
              <a:latin typeface="DM Sans"/>
              <a:ea typeface="DM Sans"/>
              <a:cs typeface="B Nazanin" panose="00000400000000000000" pitchFamily="2" charset="-78"/>
              <a:sym typeface="DM Sans"/>
            </a:endParaRPr>
          </a:p>
        </p:txBody>
      </p:sp>
      <p:sp>
        <p:nvSpPr>
          <p:cNvPr id="40" name="Rectangle 39"/>
          <p:cNvSpPr/>
          <p:nvPr/>
        </p:nvSpPr>
        <p:spPr>
          <a:xfrm>
            <a:off x="7079385" y="1508491"/>
            <a:ext cx="2800767" cy="1374735"/>
          </a:xfrm>
          <a:prstGeom prst="rect">
            <a:avLst/>
          </a:prstGeom>
        </p:spPr>
        <p:txBody>
          <a:bodyPr wrap="none">
            <a:spAutoFit/>
          </a:bodyPr>
          <a:lstStyle/>
          <a:p>
            <a:pPr algn="ctr">
              <a:lnSpc>
                <a:spcPts val="9999"/>
              </a:lnSpc>
            </a:pPr>
            <a:r>
              <a:rPr lang="fa-IR" sz="9600" b="1" dirty="0">
                <a:solidFill>
                  <a:srgbClr val="227C9D"/>
                </a:solidFill>
                <a:latin typeface="Kollektif Bold"/>
                <a:ea typeface="Kollektif Bold"/>
                <a:cs typeface="B Koodak" panose="00000700000000000000" pitchFamily="2" charset="-78"/>
                <a:sym typeface="Kollektif Bold"/>
              </a:rPr>
              <a:t>خلاصه</a:t>
            </a:r>
            <a:endParaRPr lang="en-US" sz="9600" b="1" dirty="0">
              <a:solidFill>
                <a:srgbClr val="227C9D"/>
              </a:solidFill>
              <a:latin typeface="Kollektif Bold"/>
              <a:ea typeface="Kollektif Bold"/>
              <a:cs typeface="B Koodak" panose="00000700000000000000" pitchFamily="2" charset="-78"/>
              <a:sym typeface="Kollektif Bo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3026671" y="3192435"/>
            <a:ext cx="11931339" cy="3180358"/>
          </a:xfrm>
          <a:prstGeom prst="rect">
            <a:avLst/>
          </a:prstGeom>
        </p:spPr>
        <p:txBody>
          <a:bodyPr wrap="square" lIns="0" tIns="0" rIns="0" bIns="0" rtlCol="0" anchor="t">
            <a:spAutoFit/>
          </a:bodyPr>
          <a:lstStyle/>
          <a:p>
            <a:pPr algn="ctr">
              <a:lnSpc>
                <a:spcPts val="12399"/>
              </a:lnSpc>
            </a:pPr>
            <a:r>
              <a:rPr lang="fa-IR" sz="8800" b="1" dirty="0" smtClean="0">
                <a:solidFill>
                  <a:srgbClr val="227C9D"/>
                </a:solidFill>
                <a:latin typeface="Kollektif Bold"/>
                <a:ea typeface="Kollektif Bold"/>
                <a:cs typeface="B Nazanin" panose="00000400000000000000" pitchFamily="2" charset="-78"/>
                <a:sym typeface="Kollektif Bold"/>
              </a:rPr>
              <a:t>سلامتی و تعجیل در ظهور مهدی زهرا </a:t>
            </a:r>
            <a:r>
              <a:rPr lang="fa-IR" sz="5400" b="1" dirty="0" smtClean="0">
                <a:solidFill>
                  <a:srgbClr val="227C9D"/>
                </a:solidFill>
                <a:latin typeface="Kollektif Bold"/>
                <a:ea typeface="Kollektif Bold"/>
                <a:cs typeface="B Nazanin" panose="00000400000000000000" pitchFamily="2" charset="-78"/>
                <a:sym typeface="Kollektif Bold"/>
              </a:rPr>
              <a:t>عج</a:t>
            </a:r>
            <a:r>
              <a:rPr lang="fa-IR" sz="8800" b="1" dirty="0" smtClean="0">
                <a:solidFill>
                  <a:srgbClr val="227C9D"/>
                </a:solidFill>
                <a:latin typeface="Kollektif Bold"/>
                <a:ea typeface="Kollektif Bold"/>
                <a:cs typeface="B Nazanin" panose="00000400000000000000" pitchFamily="2" charset="-78"/>
                <a:sym typeface="Kollektif Bold"/>
              </a:rPr>
              <a:t> صلوات</a:t>
            </a:r>
            <a:endParaRPr lang="en-US" sz="8800" b="1" dirty="0">
              <a:solidFill>
                <a:srgbClr val="227C9D"/>
              </a:solidFill>
              <a:latin typeface="Kollektif Bold"/>
              <a:ea typeface="Kollektif Bold"/>
              <a:cs typeface="B Nazanin" panose="00000400000000000000" pitchFamily="2" charset="-78"/>
              <a:sym typeface="Kollektif Bold"/>
            </a:endParaRPr>
          </a:p>
        </p:txBody>
      </p:sp>
      <p:sp>
        <p:nvSpPr>
          <p:cNvPr id="4" name="Freeform 4"/>
          <p:cNvSpPr/>
          <p:nvPr/>
        </p:nvSpPr>
        <p:spPr>
          <a:xfrm>
            <a:off x="17204191"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7204191"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5400000" flipH="1" flipV="1">
            <a:off x="17204191"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6120382"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rot="5400000">
            <a:off x="15036573"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10800000">
            <a:off x="16120382" y="21125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10800000" flipH="1" flipV="1">
            <a:off x="15036573"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rot="5400000" flipH="1" flipV="1">
            <a:off x="12770705" y="-551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10800000" flipH="1" flipV="1">
            <a:off x="12770705" y="102870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3"/>
          <p:cNvSpPr/>
          <p:nvPr/>
        </p:nvSpPr>
        <p:spPr>
          <a:xfrm rot="-10800000">
            <a:off x="9525" y="70441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4" name="Freeform 14"/>
          <p:cNvSpPr/>
          <p:nvPr/>
        </p:nvSpPr>
        <p:spPr>
          <a:xfrm>
            <a:off x="1083809" y="70727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6" name="Freeform 16"/>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Freeform 17"/>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Freeform 18"/>
          <p:cNvSpPr/>
          <p:nvPr/>
        </p:nvSpPr>
        <p:spPr>
          <a:xfrm rot="-10800000">
            <a:off x="3321750"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9" name="Freeform 19"/>
          <p:cNvSpPr/>
          <p:nvPr/>
        </p:nvSpPr>
        <p:spPr>
          <a:xfrm>
            <a:off x="3321750" y="818511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0" name="Freeform 20"/>
          <p:cNvSpPr/>
          <p:nvPr/>
        </p:nvSpPr>
        <p:spPr>
          <a:xfrm rot="5400000">
            <a:off x="4405559"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21" name="Group 21"/>
          <p:cNvGrpSpPr/>
          <p:nvPr/>
        </p:nvGrpSpPr>
        <p:grpSpPr>
          <a:xfrm>
            <a:off x="13123603" y="5475036"/>
            <a:ext cx="8847511" cy="8855676"/>
            <a:chOff x="0" y="0"/>
            <a:chExt cx="11796681" cy="11807568"/>
          </a:xfrm>
        </p:grpSpPr>
        <p:grpSp>
          <p:nvGrpSpPr>
            <p:cNvPr id="22" name="Group 22"/>
            <p:cNvGrpSpPr/>
            <p:nvPr/>
          </p:nvGrpSpPr>
          <p:grpSpPr>
            <a:xfrm rot="2700000">
              <a:off x="1676828" y="2799524"/>
              <a:ext cx="9887197" cy="4753460"/>
              <a:chOff x="0" y="0"/>
              <a:chExt cx="660400" cy="317500"/>
            </a:xfrm>
          </p:grpSpPr>
          <p:sp>
            <p:nvSpPr>
              <p:cNvPr id="23" name="Freeform 2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24" name="TextBox 2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5" name="AutoShape 25"/>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26" name="AutoShape 26"/>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27" name="AutoShape 27"/>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28" name="AutoShape 28"/>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29" name="AutoShape 29"/>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30" name="AutoShape 30"/>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31" name="AutoShape 31"/>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32" name="AutoShape 32"/>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33" name="AutoShape 33"/>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grpSp>
        <p:nvGrpSpPr>
          <p:cNvPr id="34" name="Group 34"/>
          <p:cNvGrpSpPr/>
          <p:nvPr/>
        </p:nvGrpSpPr>
        <p:grpSpPr>
          <a:xfrm>
            <a:off x="-2634012" y="-5192964"/>
            <a:ext cx="8847511" cy="8855676"/>
            <a:chOff x="0" y="0"/>
            <a:chExt cx="11796681" cy="11807568"/>
          </a:xfrm>
        </p:grpSpPr>
        <p:grpSp>
          <p:nvGrpSpPr>
            <p:cNvPr id="35" name="Group 35"/>
            <p:cNvGrpSpPr/>
            <p:nvPr/>
          </p:nvGrpSpPr>
          <p:grpSpPr>
            <a:xfrm rot="2700000">
              <a:off x="1676828" y="2799524"/>
              <a:ext cx="9887197" cy="4753460"/>
              <a:chOff x="0" y="0"/>
              <a:chExt cx="660400" cy="317500"/>
            </a:xfrm>
          </p:grpSpPr>
          <p:sp>
            <p:nvSpPr>
              <p:cNvPr id="36" name="Freeform 36"/>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37" name="TextBox 37"/>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38" name="AutoShape 38"/>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39" name="AutoShape 39"/>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40" name="AutoShape 40"/>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41" name="AutoShape 41"/>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42" name="AutoShape 42"/>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43" name="AutoShape 43"/>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44" name="AutoShape 44"/>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45" name="AutoShape 45"/>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46" name="AutoShape 46"/>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376391" y="-3093321"/>
            <a:ext cx="7415398" cy="3565095"/>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4" name="TextBox 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5" name="AutoShape 5"/>
          <p:cNvSpPr/>
          <p:nvPr/>
        </p:nvSpPr>
        <p:spPr>
          <a:xfrm>
            <a:off x="-1839005" y="-2273771"/>
            <a:ext cx="5185216" cy="5132702"/>
          </a:xfrm>
          <a:prstGeom prst="line">
            <a:avLst/>
          </a:prstGeom>
          <a:ln w="28575" cap="flat">
            <a:solidFill>
              <a:srgbClr val="8CA9AD"/>
            </a:solidFill>
            <a:prstDash val="solid"/>
            <a:headEnd type="none" w="sm" len="sm"/>
            <a:tailEnd type="none" w="sm" len="sm"/>
          </a:ln>
        </p:spPr>
      </p:sp>
      <p:sp>
        <p:nvSpPr>
          <p:cNvPr id="6" name="AutoShape 6"/>
          <p:cNvSpPr/>
          <p:nvPr/>
        </p:nvSpPr>
        <p:spPr>
          <a:xfrm>
            <a:off x="-2052951" y="-1961095"/>
            <a:ext cx="5038853" cy="5038853"/>
          </a:xfrm>
          <a:prstGeom prst="line">
            <a:avLst/>
          </a:prstGeom>
          <a:ln w="28575" cap="flat">
            <a:solidFill>
              <a:srgbClr val="8CA9AD"/>
            </a:solidFill>
            <a:prstDash val="solid"/>
            <a:headEnd type="none" w="sm" len="sm"/>
            <a:tailEnd type="none" w="sm" len="sm"/>
          </a:ln>
        </p:spPr>
      </p:sp>
      <p:sp>
        <p:nvSpPr>
          <p:cNvPr id="7" name="AutoShape 7"/>
          <p:cNvSpPr/>
          <p:nvPr/>
        </p:nvSpPr>
        <p:spPr>
          <a:xfrm>
            <a:off x="-2232553" y="-1602625"/>
            <a:ext cx="4867141" cy="4867141"/>
          </a:xfrm>
          <a:prstGeom prst="line">
            <a:avLst/>
          </a:prstGeom>
          <a:ln w="28575" cap="flat">
            <a:solidFill>
              <a:srgbClr val="8CA9AD"/>
            </a:solidFill>
            <a:prstDash val="solid"/>
            <a:headEnd type="none" w="sm" len="sm"/>
            <a:tailEnd type="none" w="sm" len="sm"/>
          </a:ln>
        </p:spPr>
      </p:sp>
      <p:sp>
        <p:nvSpPr>
          <p:cNvPr id="8" name="AutoShape 8"/>
          <p:cNvSpPr/>
          <p:nvPr/>
        </p:nvSpPr>
        <p:spPr>
          <a:xfrm>
            <a:off x="-2359208" y="-1216357"/>
            <a:ext cx="4690515" cy="4690515"/>
          </a:xfrm>
          <a:prstGeom prst="line">
            <a:avLst/>
          </a:prstGeom>
          <a:ln w="28575" cap="flat">
            <a:solidFill>
              <a:srgbClr val="8CA9AD"/>
            </a:solidFill>
            <a:prstDash val="solid"/>
            <a:headEnd type="none" w="sm" len="sm"/>
            <a:tailEnd type="none" w="sm" len="sm"/>
          </a:ln>
        </p:spPr>
      </p:sp>
      <p:sp>
        <p:nvSpPr>
          <p:cNvPr id="9" name="AutoShape 9"/>
          <p:cNvSpPr/>
          <p:nvPr/>
        </p:nvSpPr>
        <p:spPr>
          <a:xfrm>
            <a:off x="-2503062" y="-776680"/>
            <a:ext cx="4347674" cy="4347674"/>
          </a:xfrm>
          <a:prstGeom prst="line">
            <a:avLst/>
          </a:prstGeom>
          <a:ln w="28575" cap="flat">
            <a:solidFill>
              <a:srgbClr val="8CA9AD"/>
            </a:solidFill>
            <a:prstDash val="solid"/>
            <a:headEnd type="none" w="sm" len="sm"/>
            <a:tailEnd type="none" w="sm" len="sm"/>
          </a:ln>
        </p:spPr>
      </p:sp>
      <p:sp>
        <p:nvSpPr>
          <p:cNvPr id="10" name="AutoShape 10"/>
          <p:cNvSpPr/>
          <p:nvPr/>
        </p:nvSpPr>
        <p:spPr>
          <a:xfrm>
            <a:off x="-2623881" y="-332957"/>
            <a:ext cx="3963599" cy="3985594"/>
          </a:xfrm>
          <a:prstGeom prst="line">
            <a:avLst/>
          </a:prstGeom>
          <a:ln w="28575" cap="flat">
            <a:solidFill>
              <a:srgbClr val="8CA9AD"/>
            </a:solidFill>
            <a:prstDash val="solid"/>
            <a:headEnd type="none" w="sm" len="sm"/>
            <a:tailEnd type="none" w="sm" len="sm"/>
          </a:ln>
        </p:spPr>
      </p:sp>
      <p:sp>
        <p:nvSpPr>
          <p:cNvPr id="11" name="AutoShape 11"/>
          <p:cNvSpPr/>
          <p:nvPr/>
        </p:nvSpPr>
        <p:spPr>
          <a:xfrm>
            <a:off x="-2598114" y="228677"/>
            <a:ext cx="3377485" cy="3360058"/>
          </a:xfrm>
          <a:prstGeom prst="line">
            <a:avLst/>
          </a:prstGeom>
          <a:ln w="28575" cap="flat">
            <a:solidFill>
              <a:srgbClr val="8CA9AD"/>
            </a:solidFill>
            <a:prstDash val="solid"/>
            <a:headEnd type="none" w="sm" len="sm"/>
            <a:tailEnd type="none" w="sm" len="sm"/>
          </a:ln>
        </p:spPr>
      </p:sp>
      <p:sp>
        <p:nvSpPr>
          <p:cNvPr id="12" name="AutoShape 12"/>
          <p:cNvSpPr/>
          <p:nvPr/>
        </p:nvSpPr>
        <p:spPr>
          <a:xfrm>
            <a:off x="-2509797" y="905760"/>
            <a:ext cx="2628598" cy="2671969"/>
          </a:xfrm>
          <a:prstGeom prst="line">
            <a:avLst/>
          </a:prstGeom>
          <a:ln w="28575" cap="flat">
            <a:solidFill>
              <a:srgbClr val="8CA9AD"/>
            </a:solidFill>
            <a:prstDash val="solid"/>
            <a:headEnd type="none" w="sm" len="sm"/>
            <a:tailEnd type="none" w="sm" len="sm"/>
          </a:ln>
        </p:spPr>
      </p:sp>
      <p:sp>
        <p:nvSpPr>
          <p:cNvPr id="13" name="TextBox 13"/>
          <p:cNvSpPr txBox="1"/>
          <p:nvPr/>
        </p:nvSpPr>
        <p:spPr>
          <a:xfrm>
            <a:off x="8780663" y="558331"/>
            <a:ext cx="12044053" cy="1177245"/>
          </a:xfrm>
          <a:prstGeom prst="rect">
            <a:avLst/>
          </a:prstGeom>
        </p:spPr>
        <p:txBody>
          <a:bodyPr lIns="0" tIns="0" rIns="0" bIns="0" rtlCol="0" anchor="t">
            <a:spAutoFit/>
          </a:bodyPr>
          <a:lstStyle/>
          <a:p>
            <a:pPr algn="ctr">
              <a:lnSpc>
                <a:spcPts val="9600"/>
              </a:lnSpc>
            </a:pPr>
            <a:r>
              <a:rPr lang="fa-IR" sz="6000" b="1" dirty="0" smtClean="0">
                <a:solidFill>
                  <a:srgbClr val="FE6D73"/>
                </a:solidFill>
                <a:latin typeface="Kollektif Bold"/>
                <a:ea typeface="Kollektif Bold"/>
                <a:cs typeface="B Nazanin" panose="00000400000000000000" pitchFamily="2" charset="-78"/>
                <a:sym typeface="Kollektif Bold"/>
              </a:rPr>
              <a:t>محمد حسین باقری</a:t>
            </a:r>
            <a:endParaRPr lang="en-US" sz="6000" b="1" dirty="0">
              <a:solidFill>
                <a:srgbClr val="FE6D73"/>
              </a:solidFill>
              <a:latin typeface="Kollektif Bold"/>
              <a:ea typeface="Kollektif Bold"/>
              <a:cs typeface="B Nazanin" panose="00000400000000000000" pitchFamily="2" charset="-78"/>
              <a:sym typeface="Kollektif Bold"/>
            </a:endParaRPr>
          </a:p>
        </p:txBody>
      </p:sp>
      <p:grpSp>
        <p:nvGrpSpPr>
          <p:cNvPr id="14" name="Group 14"/>
          <p:cNvGrpSpPr/>
          <p:nvPr/>
        </p:nvGrpSpPr>
        <p:grpSpPr>
          <a:xfrm rot="-2700000">
            <a:off x="11386843" y="7201845"/>
            <a:ext cx="7415398" cy="3565095"/>
            <a:chOff x="0" y="0"/>
            <a:chExt cx="660400" cy="317500"/>
          </a:xfrm>
        </p:grpSpPr>
        <p:sp>
          <p:nvSpPr>
            <p:cNvPr id="15" name="Freeform 15"/>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6" name="TextBox 16"/>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7" name="AutoShape 17"/>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18" name="AutoShape 18"/>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19" name="AutoShape 19"/>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211" y="4002112"/>
            <a:ext cx="8388589" cy="6284888"/>
          </a:xfrm>
          <a:prstGeom prst="ellipse">
            <a:avLst/>
          </a:prstGeom>
          <a:ln>
            <a:noFill/>
          </a:ln>
          <a:effectLst>
            <a:softEdge rad="112500"/>
          </a:effectLst>
        </p:spPr>
      </p:pic>
      <p:sp>
        <p:nvSpPr>
          <p:cNvPr id="20" name="TextBox 20"/>
          <p:cNvSpPr txBox="1"/>
          <p:nvPr/>
        </p:nvSpPr>
        <p:spPr>
          <a:xfrm>
            <a:off x="7625778" y="1774068"/>
            <a:ext cx="12044053" cy="1177245"/>
          </a:xfrm>
          <a:prstGeom prst="rect">
            <a:avLst/>
          </a:prstGeom>
        </p:spPr>
        <p:txBody>
          <a:bodyPr lIns="0" tIns="0" rIns="0" bIns="0" rtlCol="0" anchor="t">
            <a:spAutoFit/>
          </a:bodyPr>
          <a:lstStyle/>
          <a:p>
            <a:pPr algn="ctr">
              <a:lnSpc>
                <a:spcPts val="9600"/>
              </a:lnSpc>
            </a:pPr>
            <a:r>
              <a:rPr lang="fa-IR" sz="6000" b="1" dirty="0">
                <a:solidFill>
                  <a:srgbClr val="227C9D"/>
                </a:solidFill>
                <a:latin typeface="Kollektif Bold"/>
                <a:ea typeface="Kollektif Bold"/>
                <a:cs typeface="B Nazanin" panose="00000400000000000000" pitchFamily="2" charset="-78"/>
                <a:sym typeface="Kollektif Bold"/>
              </a:rPr>
              <a:t>طلبه سطح 3حوزه علیمه قم</a:t>
            </a:r>
            <a:endParaRPr lang="en-US" sz="6000" b="1" dirty="0">
              <a:solidFill>
                <a:srgbClr val="227C9D"/>
              </a:solidFill>
              <a:latin typeface="Kollektif Bold"/>
              <a:ea typeface="Kollektif Bold"/>
              <a:cs typeface="B Nazanin" panose="00000400000000000000" pitchFamily="2" charset="-78"/>
              <a:sym typeface="Kollektif Bold"/>
            </a:endParaRPr>
          </a:p>
        </p:txBody>
      </p:sp>
      <p:sp>
        <p:nvSpPr>
          <p:cNvPr id="21" name="TextBox 21"/>
          <p:cNvSpPr txBox="1"/>
          <p:nvPr/>
        </p:nvSpPr>
        <p:spPr>
          <a:xfrm>
            <a:off x="9372600" y="2858931"/>
            <a:ext cx="12044053" cy="1177245"/>
          </a:xfrm>
          <a:prstGeom prst="rect">
            <a:avLst/>
          </a:prstGeom>
        </p:spPr>
        <p:txBody>
          <a:bodyPr lIns="0" tIns="0" rIns="0" bIns="0" rtlCol="0" anchor="t">
            <a:spAutoFit/>
          </a:bodyPr>
          <a:lstStyle/>
          <a:p>
            <a:pPr algn="ctr">
              <a:lnSpc>
                <a:spcPts val="9600"/>
              </a:lnSpc>
            </a:pPr>
            <a:r>
              <a:rPr lang="fa-IR" sz="6000" b="1" dirty="0" smtClean="0">
                <a:solidFill>
                  <a:srgbClr val="FFCB77"/>
                </a:solidFill>
                <a:latin typeface="Kollektif Bold"/>
                <a:ea typeface="Kollektif Bold"/>
                <a:cs typeface="B Nazanin" panose="00000400000000000000" pitchFamily="2" charset="-78"/>
                <a:sym typeface="Kollektif Bold"/>
              </a:rPr>
              <a:t>مبلغ بین الملل</a:t>
            </a:r>
            <a:endParaRPr lang="en-US" sz="6000" b="1" dirty="0">
              <a:solidFill>
                <a:srgbClr val="FFCB77"/>
              </a:solidFill>
              <a:latin typeface="Kollektif Bold"/>
              <a:ea typeface="Kollektif Bold"/>
              <a:cs typeface="B Nazanin" panose="00000400000000000000" pitchFamily="2" charset="-78"/>
              <a:sym typeface="Kollektif Bold"/>
            </a:endParaRPr>
          </a:p>
        </p:txBody>
      </p:sp>
      <p:sp>
        <p:nvSpPr>
          <p:cNvPr id="23" name="Rectangle 22"/>
          <p:cNvSpPr/>
          <p:nvPr/>
        </p:nvSpPr>
        <p:spPr>
          <a:xfrm>
            <a:off x="8915400" y="4258117"/>
            <a:ext cx="8493031" cy="1015663"/>
          </a:xfrm>
          <a:prstGeom prst="rect">
            <a:avLst/>
          </a:prstGeom>
        </p:spPr>
        <p:txBody>
          <a:bodyPr wrap="none">
            <a:spAutoFit/>
          </a:bodyPr>
          <a:lstStyle/>
          <a:p>
            <a:r>
              <a:rPr lang="fa-IR" sz="6000" dirty="0" smtClean="0">
                <a:solidFill>
                  <a:srgbClr val="48CFAE"/>
                </a:solidFill>
                <a:cs typeface="B Nazanin" panose="00000400000000000000" pitchFamily="2" charset="-78"/>
              </a:rPr>
              <a:t>مسلط </a:t>
            </a:r>
            <a:r>
              <a:rPr lang="fa-IR" sz="6000" dirty="0" smtClean="0">
                <a:solidFill>
                  <a:srgbClr val="48CFAE"/>
                </a:solidFill>
                <a:cs typeface="B Nazanin" panose="00000400000000000000" pitchFamily="2" charset="-78"/>
              </a:rPr>
              <a:t>به </a:t>
            </a:r>
            <a:r>
              <a:rPr lang="fa-IR" sz="6000" dirty="0" smtClean="0">
                <a:solidFill>
                  <a:srgbClr val="48CFAE"/>
                </a:solidFill>
                <a:cs typeface="B Nazanin" panose="00000400000000000000" pitchFamily="2" charset="-78"/>
              </a:rPr>
              <a:t>زبان های عربی و انگلیسی</a:t>
            </a:r>
            <a:endParaRPr lang="en-US" sz="6000" dirty="0">
              <a:solidFill>
                <a:srgbClr val="48CFAE"/>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14381224" y="7574679"/>
            <a:ext cx="7415398" cy="3565095"/>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4" name="TextBox 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5" name="AutoShape 5"/>
          <p:cNvSpPr/>
          <p:nvPr/>
        </p:nvSpPr>
        <p:spPr>
          <a:xfrm>
            <a:off x="13918610" y="8394229"/>
            <a:ext cx="5185216" cy="5132702"/>
          </a:xfrm>
          <a:prstGeom prst="line">
            <a:avLst/>
          </a:prstGeom>
          <a:ln w="28575" cap="flat">
            <a:solidFill>
              <a:srgbClr val="8CA9AD"/>
            </a:solidFill>
            <a:prstDash val="solid"/>
            <a:headEnd type="none" w="sm" len="sm"/>
            <a:tailEnd type="none" w="sm" len="sm"/>
          </a:ln>
        </p:spPr>
      </p:sp>
      <p:sp>
        <p:nvSpPr>
          <p:cNvPr id="6" name="AutoShape 6"/>
          <p:cNvSpPr/>
          <p:nvPr/>
        </p:nvSpPr>
        <p:spPr>
          <a:xfrm>
            <a:off x="13704664" y="8706905"/>
            <a:ext cx="5038853" cy="5038853"/>
          </a:xfrm>
          <a:prstGeom prst="line">
            <a:avLst/>
          </a:prstGeom>
          <a:ln w="28575" cap="flat">
            <a:solidFill>
              <a:srgbClr val="8CA9AD"/>
            </a:solidFill>
            <a:prstDash val="solid"/>
            <a:headEnd type="none" w="sm" len="sm"/>
            <a:tailEnd type="none" w="sm" len="sm"/>
          </a:ln>
        </p:spPr>
      </p:sp>
      <p:sp>
        <p:nvSpPr>
          <p:cNvPr id="7" name="AutoShape 7"/>
          <p:cNvSpPr/>
          <p:nvPr/>
        </p:nvSpPr>
        <p:spPr>
          <a:xfrm>
            <a:off x="13525062" y="9065375"/>
            <a:ext cx="4867141" cy="4867141"/>
          </a:xfrm>
          <a:prstGeom prst="line">
            <a:avLst/>
          </a:prstGeom>
          <a:ln w="28575" cap="flat">
            <a:solidFill>
              <a:srgbClr val="8CA9AD"/>
            </a:solidFill>
            <a:prstDash val="solid"/>
            <a:headEnd type="none" w="sm" len="sm"/>
            <a:tailEnd type="none" w="sm" len="sm"/>
          </a:ln>
        </p:spPr>
      </p:sp>
      <p:sp>
        <p:nvSpPr>
          <p:cNvPr id="8" name="AutoShape 8"/>
          <p:cNvSpPr/>
          <p:nvPr/>
        </p:nvSpPr>
        <p:spPr>
          <a:xfrm>
            <a:off x="13398407" y="9451643"/>
            <a:ext cx="4690515" cy="4690515"/>
          </a:xfrm>
          <a:prstGeom prst="line">
            <a:avLst/>
          </a:prstGeom>
          <a:ln w="28575" cap="flat">
            <a:solidFill>
              <a:srgbClr val="8CA9AD"/>
            </a:solidFill>
            <a:prstDash val="solid"/>
            <a:headEnd type="none" w="sm" len="sm"/>
            <a:tailEnd type="none" w="sm" len="sm"/>
          </a:ln>
        </p:spPr>
      </p:sp>
      <p:sp>
        <p:nvSpPr>
          <p:cNvPr id="9" name="AutoShape 9"/>
          <p:cNvSpPr/>
          <p:nvPr/>
        </p:nvSpPr>
        <p:spPr>
          <a:xfrm>
            <a:off x="13254553" y="9891320"/>
            <a:ext cx="4347674" cy="4347674"/>
          </a:xfrm>
          <a:prstGeom prst="line">
            <a:avLst/>
          </a:prstGeom>
          <a:ln w="28575" cap="flat">
            <a:solidFill>
              <a:srgbClr val="8CA9AD"/>
            </a:solidFill>
            <a:prstDash val="solid"/>
            <a:headEnd type="none" w="sm" len="sm"/>
            <a:tailEnd type="none" w="sm" len="sm"/>
          </a:ln>
        </p:spPr>
      </p:sp>
      <p:sp>
        <p:nvSpPr>
          <p:cNvPr id="10" name="TextBox 10"/>
          <p:cNvSpPr txBox="1"/>
          <p:nvPr/>
        </p:nvSpPr>
        <p:spPr>
          <a:xfrm>
            <a:off x="2339545" y="2271815"/>
            <a:ext cx="12866041" cy="1346459"/>
          </a:xfrm>
          <a:prstGeom prst="rect">
            <a:avLst/>
          </a:prstGeom>
        </p:spPr>
        <p:txBody>
          <a:bodyPr lIns="0" tIns="0" rIns="0" bIns="0" rtlCol="0" anchor="t">
            <a:spAutoFit/>
          </a:bodyPr>
          <a:lstStyle/>
          <a:p>
            <a:pPr algn="ctr">
              <a:lnSpc>
                <a:spcPts val="9999"/>
              </a:lnSpc>
            </a:pPr>
            <a:r>
              <a:rPr lang="fa-IR" sz="9999" b="1" dirty="0" smtClean="0">
                <a:solidFill>
                  <a:srgbClr val="227C9D"/>
                </a:solidFill>
                <a:latin typeface="Kollektif Bold"/>
                <a:ea typeface="Kollektif Bold"/>
                <a:cs typeface="B Nazanin" panose="00000400000000000000" pitchFamily="2" charset="-78"/>
                <a:sym typeface="Kollektif Bold"/>
              </a:rPr>
              <a:t>سفرنامه تبلیغی اربعین</a:t>
            </a:r>
            <a:endParaRPr lang="en-US" sz="9999" b="1" dirty="0">
              <a:solidFill>
                <a:srgbClr val="227C9D"/>
              </a:solidFill>
              <a:latin typeface="Kollektif Bold"/>
              <a:ea typeface="Kollektif Bold"/>
              <a:cs typeface="B Nazanin" panose="00000400000000000000" pitchFamily="2" charset="-78"/>
              <a:sym typeface="Kollektif Bold"/>
            </a:endParaRPr>
          </a:p>
        </p:txBody>
      </p:sp>
      <p:sp>
        <p:nvSpPr>
          <p:cNvPr id="11" name="TextBox 11"/>
          <p:cNvSpPr txBox="1"/>
          <p:nvPr/>
        </p:nvSpPr>
        <p:spPr>
          <a:xfrm>
            <a:off x="3581400" y="3977715"/>
            <a:ext cx="10719600" cy="3052118"/>
          </a:xfrm>
          <a:prstGeom prst="rect">
            <a:avLst/>
          </a:prstGeom>
        </p:spPr>
        <p:txBody>
          <a:bodyPr lIns="0" tIns="0" rIns="0" bIns="0" rtlCol="0" anchor="t">
            <a:spAutoFit/>
          </a:bodyPr>
          <a:lstStyle/>
          <a:p>
            <a:pPr algn="ctr">
              <a:lnSpc>
                <a:spcPts val="3360"/>
              </a:lnSpc>
            </a:pPr>
            <a:r>
              <a:rPr lang="fa-IR" sz="2800" dirty="0" smtClean="0">
                <a:solidFill>
                  <a:srgbClr val="545454"/>
                </a:solidFill>
                <a:latin typeface="DM Sans"/>
                <a:ea typeface="DM Sans"/>
                <a:cs typeface="B Nazanin" panose="00000400000000000000" pitchFamily="2" charset="-78"/>
                <a:sym typeface="DM Sans"/>
              </a:rPr>
              <a:t>در این فعالیت سعی شده که یک سفرنامه </a:t>
            </a:r>
            <a:r>
              <a:rPr lang="fa-IR" sz="2800" dirty="0" smtClean="0">
                <a:solidFill>
                  <a:srgbClr val="545454"/>
                </a:solidFill>
                <a:latin typeface="DM Sans"/>
                <a:ea typeface="DM Sans"/>
                <a:cs typeface="B Nazanin" panose="00000400000000000000" pitchFamily="2" charset="-78"/>
                <a:sym typeface="DM Sans"/>
              </a:rPr>
              <a:t>تبلیغی </a:t>
            </a:r>
            <a:r>
              <a:rPr lang="fa-IR" sz="2800" dirty="0" smtClean="0">
                <a:solidFill>
                  <a:srgbClr val="545454"/>
                </a:solidFill>
                <a:latin typeface="DM Sans"/>
                <a:ea typeface="DM Sans"/>
                <a:cs typeface="B Nazanin" panose="00000400000000000000" pitchFamily="2" charset="-78"/>
                <a:sym typeface="DM Sans"/>
              </a:rPr>
              <a:t>تولید شود. این سفرنامه انعکاس دهنده فعالیت یک مبلغ از زمان حرکت از منزل به سمت محل تبلیغ و بیانگر مشکلات و اتفاقاتی است که در این مسیر برای طلبه رخ می دهد.</a:t>
            </a:r>
          </a:p>
          <a:p>
            <a:pPr algn="ctr">
              <a:lnSpc>
                <a:spcPts val="3360"/>
              </a:lnSpc>
            </a:pPr>
            <a:r>
              <a:rPr lang="fa-IR" sz="2800" dirty="0" smtClean="0">
                <a:solidFill>
                  <a:srgbClr val="545454"/>
                </a:solidFill>
                <a:latin typeface="DM Sans"/>
                <a:ea typeface="DM Sans"/>
                <a:cs typeface="B Nazanin" panose="00000400000000000000" pitchFamily="2" charset="-78"/>
                <a:sym typeface="DM Sans"/>
              </a:rPr>
              <a:t>با توجه به اینکه مخاطبین این تبلیغ عمدتا عرب زبان و انگلیسی زبان بوده اند؛ این سفر نامه به صورت تخصصی برای یک فعالیت بین الملل تهییه و تدوین شده است.</a:t>
            </a:r>
          </a:p>
          <a:p>
            <a:pPr algn="ctr">
              <a:lnSpc>
                <a:spcPts val="3360"/>
              </a:lnSpc>
            </a:pPr>
            <a:r>
              <a:rPr lang="fa-IR" sz="2800" dirty="0">
                <a:solidFill>
                  <a:srgbClr val="545454"/>
                </a:solidFill>
                <a:latin typeface="DM Sans"/>
                <a:ea typeface="DM Sans"/>
                <a:cs typeface="B Nazanin" panose="00000400000000000000" pitchFamily="2" charset="-78"/>
                <a:sym typeface="DM Sans"/>
              </a:rPr>
              <a:t>سفرنامه به نحوی تولید شده که مخاطب خاص (جامعه </a:t>
            </a:r>
            <a:r>
              <a:rPr lang="fa-IR" sz="2800" dirty="0" smtClean="0">
                <a:solidFill>
                  <a:srgbClr val="545454"/>
                </a:solidFill>
                <a:latin typeface="DM Sans"/>
                <a:ea typeface="DM Sans"/>
                <a:cs typeface="B Nazanin" panose="00000400000000000000" pitchFamily="2" charset="-78"/>
                <a:sym typeface="DM Sans"/>
              </a:rPr>
              <a:t>مبلغین) </a:t>
            </a:r>
            <a:r>
              <a:rPr lang="fa-IR" sz="2800" dirty="0">
                <a:solidFill>
                  <a:srgbClr val="545454"/>
                </a:solidFill>
                <a:latin typeface="DM Sans"/>
                <a:ea typeface="DM Sans"/>
                <a:cs typeface="B Nazanin" panose="00000400000000000000" pitchFamily="2" charset="-78"/>
                <a:sym typeface="DM Sans"/>
              </a:rPr>
              <a:t>خود را دارد و از طرفی برای عموم جامعه نیز می تواند مورد استفاده قرار گیرد</a:t>
            </a:r>
            <a:r>
              <a:rPr lang="fa-IR" sz="2800" dirty="0" smtClean="0">
                <a:solidFill>
                  <a:srgbClr val="545454"/>
                </a:solidFill>
                <a:latin typeface="DM Sans"/>
                <a:ea typeface="DM Sans"/>
                <a:cs typeface="B Nazanin" panose="00000400000000000000" pitchFamily="2" charset="-78"/>
                <a:sym typeface="DM Sans"/>
              </a:rPr>
              <a:t>.</a:t>
            </a:r>
            <a:endParaRPr lang="fa-IR" sz="2800" dirty="0">
              <a:solidFill>
                <a:srgbClr val="545454"/>
              </a:solidFill>
              <a:latin typeface="DM Sans"/>
              <a:ea typeface="DM Sans"/>
              <a:cs typeface="B Nazanin" panose="00000400000000000000" pitchFamily="2" charset="-78"/>
              <a:sym typeface="DM Sans"/>
            </a:endParaRPr>
          </a:p>
        </p:txBody>
      </p:sp>
      <p:grpSp>
        <p:nvGrpSpPr>
          <p:cNvPr id="12" name="Group 12"/>
          <p:cNvGrpSpPr/>
          <p:nvPr/>
        </p:nvGrpSpPr>
        <p:grpSpPr>
          <a:xfrm rot="2700000">
            <a:off x="-1376391" y="-3093321"/>
            <a:ext cx="7415398" cy="3565095"/>
            <a:chOff x="0" y="0"/>
            <a:chExt cx="660400" cy="317500"/>
          </a:xfrm>
        </p:grpSpPr>
        <p:sp>
          <p:nvSpPr>
            <p:cNvPr id="13" name="Freeform 1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4" name="TextBox 1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5" name="AutoShape 15"/>
          <p:cNvSpPr/>
          <p:nvPr/>
        </p:nvSpPr>
        <p:spPr>
          <a:xfrm>
            <a:off x="-1839005" y="-2273771"/>
            <a:ext cx="5185216" cy="5132702"/>
          </a:xfrm>
          <a:prstGeom prst="line">
            <a:avLst/>
          </a:prstGeom>
          <a:ln w="28575" cap="flat">
            <a:solidFill>
              <a:srgbClr val="8CA9AD"/>
            </a:solidFill>
            <a:prstDash val="solid"/>
            <a:headEnd type="none" w="sm" len="sm"/>
            <a:tailEnd type="none" w="sm" len="sm"/>
          </a:ln>
        </p:spPr>
      </p:sp>
      <p:sp>
        <p:nvSpPr>
          <p:cNvPr id="16" name="AutoShape 16"/>
          <p:cNvSpPr/>
          <p:nvPr/>
        </p:nvSpPr>
        <p:spPr>
          <a:xfrm>
            <a:off x="-2052951" y="-1961095"/>
            <a:ext cx="5038853" cy="5038853"/>
          </a:xfrm>
          <a:prstGeom prst="line">
            <a:avLst/>
          </a:prstGeom>
          <a:ln w="28575" cap="flat">
            <a:solidFill>
              <a:srgbClr val="8CA9AD"/>
            </a:solidFill>
            <a:prstDash val="solid"/>
            <a:headEnd type="none" w="sm" len="sm"/>
            <a:tailEnd type="none" w="sm" len="sm"/>
          </a:ln>
        </p:spPr>
      </p:sp>
      <p:sp>
        <p:nvSpPr>
          <p:cNvPr id="17" name="AutoShape 17"/>
          <p:cNvSpPr/>
          <p:nvPr/>
        </p:nvSpPr>
        <p:spPr>
          <a:xfrm>
            <a:off x="-2232553" y="-1602625"/>
            <a:ext cx="4867141" cy="4867141"/>
          </a:xfrm>
          <a:prstGeom prst="line">
            <a:avLst/>
          </a:prstGeom>
          <a:ln w="28575" cap="flat">
            <a:solidFill>
              <a:srgbClr val="8CA9AD"/>
            </a:solidFill>
            <a:prstDash val="solid"/>
            <a:headEnd type="none" w="sm" len="sm"/>
            <a:tailEnd type="none" w="sm" len="sm"/>
          </a:ln>
        </p:spPr>
      </p:sp>
      <p:sp>
        <p:nvSpPr>
          <p:cNvPr id="18" name="AutoShape 18"/>
          <p:cNvSpPr/>
          <p:nvPr/>
        </p:nvSpPr>
        <p:spPr>
          <a:xfrm>
            <a:off x="-2359208" y="-1216357"/>
            <a:ext cx="4690515" cy="4690515"/>
          </a:xfrm>
          <a:prstGeom prst="line">
            <a:avLst/>
          </a:prstGeom>
          <a:ln w="28575" cap="flat">
            <a:solidFill>
              <a:srgbClr val="8CA9AD"/>
            </a:solidFill>
            <a:prstDash val="solid"/>
            <a:headEnd type="none" w="sm" len="sm"/>
            <a:tailEnd type="none" w="sm" len="sm"/>
          </a:ln>
        </p:spPr>
      </p:sp>
      <p:sp>
        <p:nvSpPr>
          <p:cNvPr id="19" name="AutoShape 19"/>
          <p:cNvSpPr/>
          <p:nvPr/>
        </p:nvSpPr>
        <p:spPr>
          <a:xfrm>
            <a:off x="-2503062" y="-776680"/>
            <a:ext cx="4347674" cy="4347674"/>
          </a:xfrm>
          <a:prstGeom prst="line">
            <a:avLst/>
          </a:prstGeom>
          <a:ln w="28575" cap="flat">
            <a:solidFill>
              <a:srgbClr val="8CA9AD"/>
            </a:solidFill>
            <a:prstDash val="solid"/>
            <a:headEnd type="none" w="sm" len="sm"/>
            <a:tailEnd type="none" w="sm" len="sm"/>
          </a:ln>
        </p:spPr>
      </p:sp>
      <p:sp>
        <p:nvSpPr>
          <p:cNvPr id="20" name="AutoShape 20"/>
          <p:cNvSpPr/>
          <p:nvPr/>
        </p:nvSpPr>
        <p:spPr>
          <a:xfrm>
            <a:off x="-2623881" y="-332957"/>
            <a:ext cx="3963599" cy="3985594"/>
          </a:xfrm>
          <a:prstGeom prst="line">
            <a:avLst/>
          </a:prstGeom>
          <a:ln w="28575" cap="flat">
            <a:solidFill>
              <a:srgbClr val="8CA9AD"/>
            </a:solidFill>
            <a:prstDash val="solid"/>
            <a:headEnd type="none" w="sm" len="sm"/>
            <a:tailEnd type="none" w="sm" len="sm"/>
          </a:ln>
        </p:spPr>
      </p:sp>
      <p:sp>
        <p:nvSpPr>
          <p:cNvPr id="21" name="AutoShape 21"/>
          <p:cNvSpPr/>
          <p:nvPr/>
        </p:nvSpPr>
        <p:spPr>
          <a:xfrm>
            <a:off x="-2598114" y="228677"/>
            <a:ext cx="3377485" cy="3360058"/>
          </a:xfrm>
          <a:prstGeom prst="line">
            <a:avLst/>
          </a:prstGeom>
          <a:ln w="28575" cap="flat">
            <a:solidFill>
              <a:srgbClr val="8CA9AD"/>
            </a:solidFill>
            <a:prstDash val="solid"/>
            <a:headEnd type="none" w="sm" len="sm"/>
            <a:tailEnd type="none" w="sm" len="sm"/>
          </a:ln>
        </p:spPr>
      </p:sp>
      <p:sp>
        <p:nvSpPr>
          <p:cNvPr id="22" name="AutoShape 22"/>
          <p:cNvSpPr/>
          <p:nvPr/>
        </p:nvSpPr>
        <p:spPr>
          <a:xfrm>
            <a:off x="-2509797" y="905760"/>
            <a:ext cx="2628598" cy="2671969"/>
          </a:xfrm>
          <a:prstGeom prst="line">
            <a:avLst/>
          </a:prstGeom>
          <a:ln w="28575" cap="flat">
            <a:solidFill>
              <a:srgbClr val="8CA9AD"/>
            </a:solidFill>
            <a:prstDash val="solid"/>
            <a:headEnd type="none" w="sm" len="sm"/>
            <a:tailEnd type="none" w="sm" len="sm"/>
          </a:ln>
        </p:spPr>
      </p:sp>
      <p:sp>
        <p:nvSpPr>
          <p:cNvPr id="23" name="Freeform 23"/>
          <p:cNvSpPr/>
          <p:nvPr/>
        </p:nvSpPr>
        <p:spPr>
          <a:xfrm>
            <a:off x="17204191"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17204191"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5" name="Freeform 25"/>
          <p:cNvSpPr/>
          <p:nvPr/>
        </p:nvSpPr>
        <p:spPr>
          <a:xfrm rot="5400000" flipH="1" flipV="1">
            <a:off x="17204191"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6" name="Freeform 26"/>
          <p:cNvSpPr/>
          <p:nvPr/>
        </p:nvSpPr>
        <p:spPr>
          <a:xfrm>
            <a:off x="16120382"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7" name="Freeform 27"/>
          <p:cNvSpPr/>
          <p:nvPr/>
        </p:nvSpPr>
        <p:spPr>
          <a:xfrm rot="5400000">
            <a:off x="15036573"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8" name="Freeform 28"/>
          <p:cNvSpPr/>
          <p:nvPr/>
        </p:nvSpPr>
        <p:spPr>
          <a:xfrm rot="-10800000">
            <a:off x="16120382" y="21125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9" name="Freeform 29"/>
          <p:cNvSpPr/>
          <p:nvPr/>
        </p:nvSpPr>
        <p:spPr>
          <a:xfrm rot="-10800000" flipH="1" flipV="1">
            <a:off x="15036573"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0" name="Freeform 30"/>
          <p:cNvSpPr/>
          <p:nvPr/>
        </p:nvSpPr>
        <p:spPr>
          <a:xfrm rot="5400000" flipH="1" flipV="1">
            <a:off x="12770705" y="-551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1" name="Freeform 31"/>
          <p:cNvSpPr/>
          <p:nvPr/>
        </p:nvSpPr>
        <p:spPr>
          <a:xfrm rot="-10800000" flipH="1" flipV="1">
            <a:off x="12770705" y="102870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2" name="Freeform 32"/>
          <p:cNvSpPr/>
          <p:nvPr/>
        </p:nvSpPr>
        <p:spPr>
          <a:xfrm rot="-10800000">
            <a:off x="9525" y="70441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3" name="Freeform 33"/>
          <p:cNvSpPr/>
          <p:nvPr/>
        </p:nvSpPr>
        <p:spPr>
          <a:xfrm>
            <a:off x="1083809" y="70727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4" name="Freeform 34"/>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5" name="Freeform 35"/>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6" name="Freeform 36"/>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7" name="Freeform 37"/>
          <p:cNvSpPr/>
          <p:nvPr/>
        </p:nvSpPr>
        <p:spPr>
          <a:xfrm rot="-10800000">
            <a:off x="3321750"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8" name="Freeform 38"/>
          <p:cNvSpPr/>
          <p:nvPr/>
        </p:nvSpPr>
        <p:spPr>
          <a:xfrm>
            <a:off x="3321750" y="818511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9" name="Freeform 39"/>
          <p:cNvSpPr/>
          <p:nvPr/>
        </p:nvSpPr>
        <p:spPr>
          <a:xfrm rot="5400000">
            <a:off x="4405559"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14381224" y="7574679"/>
            <a:ext cx="7415398" cy="3565095"/>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4" name="TextBox 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5" name="AutoShape 5"/>
          <p:cNvSpPr/>
          <p:nvPr/>
        </p:nvSpPr>
        <p:spPr>
          <a:xfrm>
            <a:off x="13918610" y="8394229"/>
            <a:ext cx="5185216" cy="5132702"/>
          </a:xfrm>
          <a:prstGeom prst="line">
            <a:avLst/>
          </a:prstGeom>
          <a:ln w="28575" cap="flat">
            <a:solidFill>
              <a:srgbClr val="8CA9AD"/>
            </a:solidFill>
            <a:prstDash val="solid"/>
            <a:headEnd type="none" w="sm" len="sm"/>
            <a:tailEnd type="none" w="sm" len="sm"/>
          </a:ln>
        </p:spPr>
      </p:sp>
      <p:sp>
        <p:nvSpPr>
          <p:cNvPr id="6" name="AutoShape 6"/>
          <p:cNvSpPr/>
          <p:nvPr/>
        </p:nvSpPr>
        <p:spPr>
          <a:xfrm>
            <a:off x="13704664" y="8706905"/>
            <a:ext cx="5038853" cy="5038853"/>
          </a:xfrm>
          <a:prstGeom prst="line">
            <a:avLst/>
          </a:prstGeom>
          <a:ln w="28575" cap="flat">
            <a:solidFill>
              <a:srgbClr val="8CA9AD"/>
            </a:solidFill>
            <a:prstDash val="solid"/>
            <a:headEnd type="none" w="sm" len="sm"/>
            <a:tailEnd type="none" w="sm" len="sm"/>
          </a:ln>
        </p:spPr>
      </p:sp>
      <p:sp>
        <p:nvSpPr>
          <p:cNvPr id="7" name="AutoShape 7"/>
          <p:cNvSpPr/>
          <p:nvPr/>
        </p:nvSpPr>
        <p:spPr>
          <a:xfrm>
            <a:off x="13525062" y="9065375"/>
            <a:ext cx="4867141" cy="4867141"/>
          </a:xfrm>
          <a:prstGeom prst="line">
            <a:avLst/>
          </a:prstGeom>
          <a:ln w="28575" cap="flat">
            <a:solidFill>
              <a:srgbClr val="8CA9AD"/>
            </a:solidFill>
            <a:prstDash val="solid"/>
            <a:headEnd type="none" w="sm" len="sm"/>
            <a:tailEnd type="none" w="sm" len="sm"/>
          </a:ln>
        </p:spPr>
      </p:sp>
      <p:sp>
        <p:nvSpPr>
          <p:cNvPr id="8" name="AutoShape 8"/>
          <p:cNvSpPr/>
          <p:nvPr/>
        </p:nvSpPr>
        <p:spPr>
          <a:xfrm>
            <a:off x="13398407" y="9451643"/>
            <a:ext cx="4690515" cy="4690515"/>
          </a:xfrm>
          <a:prstGeom prst="line">
            <a:avLst/>
          </a:prstGeom>
          <a:ln w="28575" cap="flat">
            <a:solidFill>
              <a:srgbClr val="8CA9AD"/>
            </a:solidFill>
            <a:prstDash val="solid"/>
            <a:headEnd type="none" w="sm" len="sm"/>
            <a:tailEnd type="none" w="sm" len="sm"/>
          </a:ln>
        </p:spPr>
      </p:sp>
      <p:sp>
        <p:nvSpPr>
          <p:cNvPr id="9" name="AutoShape 9"/>
          <p:cNvSpPr/>
          <p:nvPr/>
        </p:nvSpPr>
        <p:spPr>
          <a:xfrm>
            <a:off x="13254553" y="9891320"/>
            <a:ext cx="4347674" cy="4347674"/>
          </a:xfrm>
          <a:prstGeom prst="line">
            <a:avLst/>
          </a:prstGeom>
          <a:ln w="28575" cap="flat">
            <a:solidFill>
              <a:srgbClr val="8CA9AD"/>
            </a:solidFill>
            <a:prstDash val="solid"/>
            <a:headEnd type="none" w="sm" len="sm"/>
            <a:tailEnd type="none" w="sm" len="sm"/>
          </a:ln>
        </p:spPr>
      </p:sp>
      <p:sp>
        <p:nvSpPr>
          <p:cNvPr id="10" name="TextBox 10"/>
          <p:cNvSpPr txBox="1"/>
          <p:nvPr/>
        </p:nvSpPr>
        <p:spPr>
          <a:xfrm>
            <a:off x="2438400" y="4142517"/>
            <a:ext cx="12866041" cy="1346459"/>
          </a:xfrm>
          <a:prstGeom prst="rect">
            <a:avLst/>
          </a:prstGeom>
        </p:spPr>
        <p:txBody>
          <a:bodyPr lIns="0" tIns="0" rIns="0" bIns="0" rtlCol="0" anchor="t">
            <a:spAutoFit/>
          </a:bodyPr>
          <a:lstStyle/>
          <a:p>
            <a:pPr algn="ctr">
              <a:lnSpc>
                <a:spcPts val="9999"/>
              </a:lnSpc>
            </a:pPr>
            <a:r>
              <a:rPr lang="fa-IR" sz="9999" b="1" dirty="0" smtClean="0">
                <a:solidFill>
                  <a:srgbClr val="227C9D"/>
                </a:solidFill>
                <a:latin typeface="Kollektif Bold"/>
                <a:ea typeface="Kollektif Bold"/>
                <a:cs typeface="B Nazanin" panose="00000400000000000000" pitchFamily="2" charset="-78"/>
                <a:sym typeface="Kollektif Bold"/>
              </a:rPr>
              <a:t>فایده این طرح چیه؟</a:t>
            </a:r>
            <a:endParaRPr lang="en-US" sz="9999" b="1" dirty="0">
              <a:solidFill>
                <a:srgbClr val="227C9D"/>
              </a:solidFill>
              <a:latin typeface="Kollektif Bold"/>
              <a:ea typeface="Kollektif Bold"/>
              <a:cs typeface="B Nazanin" panose="00000400000000000000" pitchFamily="2" charset="-78"/>
              <a:sym typeface="Kollektif Bold"/>
            </a:endParaRPr>
          </a:p>
        </p:txBody>
      </p:sp>
      <p:grpSp>
        <p:nvGrpSpPr>
          <p:cNvPr id="12" name="Group 12"/>
          <p:cNvGrpSpPr/>
          <p:nvPr/>
        </p:nvGrpSpPr>
        <p:grpSpPr>
          <a:xfrm rot="2700000">
            <a:off x="-1376391" y="-3093321"/>
            <a:ext cx="7415398" cy="3565095"/>
            <a:chOff x="0" y="0"/>
            <a:chExt cx="660400" cy="317500"/>
          </a:xfrm>
        </p:grpSpPr>
        <p:sp>
          <p:nvSpPr>
            <p:cNvPr id="13" name="Freeform 1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4" name="TextBox 1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5" name="AutoShape 15"/>
          <p:cNvSpPr/>
          <p:nvPr/>
        </p:nvSpPr>
        <p:spPr>
          <a:xfrm>
            <a:off x="-1839005" y="-2273771"/>
            <a:ext cx="5185216" cy="5132702"/>
          </a:xfrm>
          <a:prstGeom prst="line">
            <a:avLst/>
          </a:prstGeom>
          <a:ln w="28575" cap="flat">
            <a:solidFill>
              <a:srgbClr val="8CA9AD"/>
            </a:solidFill>
            <a:prstDash val="solid"/>
            <a:headEnd type="none" w="sm" len="sm"/>
            <a:tailEnd type="none" w="sm" len="sm"/>
          </a:ln>
        </p:spPr>
      </p:sp>
      <p:sp>
        <p:nvSpPr>
          <p:cNvPr id="16" name="AutoShape 16"/>
          <p:cNvSpPr/>
          <p:nvPr/>
        </p:nvSpPr>
        <p:spPr>
          <a:xfrm>
            <a:off x="-2052951" y="-1961095"/>
            <a:ext cx="5038853" cy="5038853"/>
          </a:xfrm>
          <a:prstGeom prst="line">
            <a:avLst/>
          </a:prstGeom>
          <a:ln w="28575" cap="flat">
            <a:solidFill>
              <a:srgbClr val="8CA9AD"/>
            </a:solidFill>
            <a:prstDash val="solid"/>
            <a:headEnd type="none" w="sm" len="sm"/>
            <a:tailEnd type="none" w="sm" len="sm"/>
          </a:ln>
        </p:spPr>
      </p:sp>
      <p:sp>
        <p:nvSpPr>
          <p:cNvPr id="17" name="AutoShape 17"/>
          <p:cNvSpPr/>
          <p:nvPr/>
        </p:nvSpPr>
        <p:spPr>
          <a:xfrm>
            <a:off x="-2232553" y="-1602625"/>
            <a:ext cx="4867141" cy="4867141"/>
          </a:xfrm>
          <a:prstGeom prst="line">
            <a:avLst/>
          </a:prstGeom>
          <a:ln w="28575" cap="flat">
            <a:solidFill>
              <a:srgbClr val="8CA9AD"/>
            </a:solidFill>
            <a:prstDash val="solid"/>
            <a:headEnd type="none" w="sm" len="sm"/>
            <a:tailEnd type="none" w="sm" len="sm"/>
          </a:ln>
        </p:spPr>
      </p:sp>
      <p:sp>
        <p:nvSpPr>
          <p:cNvPr id="18" name="AutoShape 18"/>
          <p:cNvSpPr/>
          <p:nvPr/>
        </p:nvSpPr>
        <p:spPr>
          <a:xfrm>
            <a:off x="-2359208" y="-1216357"/>
            <a:ext cx="4690515" cy="4690515"/>
          </a:xfrm>
          <a:prstGeom prst="line">
            <a:avLst/>
          </a:prstGeom>
          <a:ln w="28575" cap="flat">
            <a:solidFill>
              <a:srgbClr val="8CA9AD"/>
            </a:solidFill>
            <a:prstDash val="solid"/>
            <a:headEnd type="none" w="sm" len="sm"/>
            <a:tailEnd type="none" w="sm" len="sm"/>
          </a:ln>
        </p:spPr>
      </p:sp>
      <p:sp>
        <p:nvSpPr>
          <p:cNvPr id="19" name="AutoShape 19"/>
          <p:cNvSpPr/>
          <p:nvPr/>
        </p:nvSpPr>
        <p:spPr>
          <a:xfrm>
            <a:off x="-2503062" y="-776680"/>
            <a:ext cx="4347674" cy="4347674"/>
          </a:xfrm>
          <a:prstGeom prst="line">
            <a:avLst/>
          </a:prstGeom>
          <a:ln w="28575" cap="flat">
            <a:solidFill>
              <a:srgbClr val="8CA9AD"/>
            </a:solidFill>
            <a:prstDash val="solid"/>
            <a:headEnd type="none" w="sm" len="sm"/>
            <a:tailEnd type="none" w="sm" len="sm"/>
          </a:ln>
        </p:spPr>
      </p:sp>
      <p:sp>
        <p:nvSpPr>
          <p:cNvPr id="20" name="AutoShape 20"/>
          <p:cNvSpPr/>
          <p:nvPr/>
        </p:nvSpPr>
        <p:spPr>
          <a:xfrm>
            <a:off x="-2623881" y="-332957"/>
            <a:ext cx="3963599" cy="3985594"/>
          </a:xfrm>
          <a:prstGeom prst="line">
            <a:avLst/>
          </a:prstGeom>
          <a:ln w="28575" cap="flat">
            <a:solidFill>
              <a:srgbClr val="8CA9AD"/>
            </a:solidFill>
            <a:prstDash val="solid"/>
            <a:headEnd type="none" w="sm" len="sm"/>
            <a:tailEnd type="none" w="sm" len="sm"/>
          </a:ln>
        </p:spPr>
      </p:sp>
      <p:sp>
        <p:nvSpPr>
          <p:cNvPr id="21" name="AutoShape 21"/>
          <p:cNvSpPr/>
          <p:nvPr/>
        </p:nvSpPr>
        <p:spPr>
          <a:xfrm>
            <a:off x="-2598114" y="228677"/>
            <a:ext cx="3377485" cy="3360058"/>
          </a:xfrm>
          <a:prstGeom prst="line">
            <a:avLst/>
          </a:prstGeom>
          <a:ln w="28575" cap="flat">
            <a:solidFill>
              <a:srgbClr val="8CA9AD"/>
            </a:solidFill>
            <a:prstDash val="solid"/>
            <a:headEnd type="none" w="sm" len="sm"/>
            <a:tailEnd type="none" w="sm" len="sm"/>
          </a:ln>
        </p:spPr>
      </p:sp>
      <p:sp>
        <p:nvSpPr>
          <p:cNvPr id="22" name="AutoShape 22"/>
          <p:cNvSpPr/>
          <p:nvPr/>
        </p:nvSpPr>
        <p:spPr>
          <a:xfrm>
            <a:off x="-2509797" y="905760"/>
            <a:ext cx="2628598" cy="2671969"/>
          </a:xfrm>
          <a:prstGeom prst="line">
            <a:avLst/>
          </a:prstGeom>
          <a:ln w="28575" cap="flat">
            <a:solidFill>
              <a:srgbClr val="8CA9AD"/>
            </a:solidFill>
            <a:prstDash val="solid"/>
            <a:headEnd type="none" w="sm" len="sm"/>
            <a:tailEnd type="none" w="sm" len="sm"/>
          </a:ln>
        </p:spPr>
      </p:sp>
      <p:sp>
        <p:nvSpPr>
          <p:cNvPr id="23" name="Freeform 23"/>
          <p:cNvSpPr/>
          <p:nvPr/>
        </p:nvSpPr>
        <p:spPr>
          <a:xfrm>
            <a:off x="17204191"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17204191"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5" name="Freeform 25"/>
          <p:cNvSpPr/>
          <p:nvPr/>
        </p:nvSpPr>
        <p:spPr>
          <a:xfrm rot="5400000" flipH="1" flipV="1">
            <a:off x="17204191"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6" name="Freeform 26"/>
          <p:cNvSpPr/>
          <p:nvPr/>
        </p:nvSpPr>
        <p:spPr>
          <a:xfrm>
            <a:off x="16120382"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7" name="Freeform 27"/>
          <p:cNvSpPr/>
          <p:nvPr/>
        </p:nvSpPr>
        <p:spPr>
          <a:xfrm rot="5400000">
            <a:off x="15036573"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8" name="Freeform 28"/>
          <p:cNvSpPr/>
          <p:nvPr/>
        </p:nvSpPr>
        <p:spPr>
          <a:xfrm rot="-10800000">
            <a:off x="16120382" y="21125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9" name="Freeform 29"/>
          <p:cNvSpPr/>
          <p:nvPr/>
        </p:nvSpPr>
        <p:spPr>
          <a:xfrm rot="-10800000" flipH="1" flipV="1">
            <a:off x="15036573"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0" name="Freeform 30"/>
          <p:cNvSpPr/>
          <p:nvPr/>
        </p:nvSpPr>
        <p:spPr>
          <a:xfrm rot="5400000" flipH="1" flipV="1">
            <a:off x="12770705" y="-551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1" name="Freeform 31"/>
          <p:cNvSpPr/>
          <p:nvPr/>
        </p:nvSpPr>
        <p:spPr>
          <a:xfrm rot="-10800000" flipH="1" flipV="1">
            <a:off x="12770705" y="102870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2" name="Freeform 32"/>
          <p:cNvSpPr/>
          <p:nvPr/>
        </p:nvSpPr>
        <p:spPr>
          <a:xfrm rot="-10800000">
            <a:off x="9525" y="70441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3" name="Freeform 33"/>
          <p:cNvSpPr/>
          <p:nvPr/>
        </p:nvSpPr>
        <p:spPr>
          <a:xfrm>
            <a:off x="1083809" y="70727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4" name="Freeform 34"/>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5" name="Freeform 35"/>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6" name="Freeform 36"/>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7" name="Freeform 37"/>
          <p:cNvSpPr/>
          <p:nvPr/>
        </p:nvSpPr>
        <p:spPr>
          <a:xfrm rot="-10800000">
            <a:off x="3321750"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8" name="Freeform 38"/>
          <p:cNvSpPr/>
          <p:nvPr/>
        </p:nvSpPr>
        <p:spPr>
          <a:xfrm>
            <a:off x="3321750" y="818511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9" name="Freeform 39"/>
          <p:cNvSpPr/>
          <p:nvPr/>
        </p:nvSpPr>
        <p:spPr>
          <a:xfrm rot="5400000">
            <a:off x="4405559"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1171548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1521" y="3996261"/>
            <a:ext cx="6046286" cy="1027869"/>
            <a:chOff x="0" y="0"/>
            <a:chExt cx="1592438" cy="270714"/>
          </a:xfrm>
        </p:grpSpPr>
        <p:sp>
          <p:nvSpPr>
            <p:cNvPr id="3" name="Freeform 3"/>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227C9D"/>
            </a:solidFill>
          </p:spPr>
        </p:sp>
        <p:sp>
          <p:nvSpPr>
            <p:cNvPr id="4" name="TextBox 4"/>
            <p:cNvSpPr txBox="1"/>
            <p:nvPr/>
          </p:nvSpPr>
          <p:spPr>
            <a:xfrm>
              <a:off x="0" y="19050"/>
              <a:ext cx="1592438" cy="251664"/>
            </a:xfrm>
            <a:prstGeom prst="rect">
              <a:avLst/>
            </a:prstGeom>
          </p:spPr>
          <p:txBody>
            <a:bodyPr lIns="50800" tIns="50800" rIns="50800" bIns="50800" rtlCol="0" anchor="ctr"/>
            <a:lstStyle/>
            <a:p>
              <a:pPr algn="ctr">
                <a:lnSpc>
                  <a:spcPts val="2553"/>
                </a:lnSpc>
              </a:pPr>
              <a:endParaRPr/>
            </a:p>
          </p:txBody>
        </p:sp>
      </p:grpSp>
      <p:grpSp>
        <p:nvGrpSpPr>
          <p:cNvPr id="5" name="Group 5"/>
          <p:cNvGrpSpPr/>
          <p:nvPr/>
        </p:nvGrpSpPr>
        <p:grpSpPr>
          <a:xfrm>
            <a:off x="2481521" y="5989403"/>
            <a:ext cx="6046286" cy="1027869"/>
            <a:chOff x="0" y="0"/>
            <a:chExt cx="1592438" cy="270714"/>
          </a:xfrm>
        </p:grpSpPr>
        <p:sp>
          <p:nvSpPr>
            <p:cNvPr id="6" name="Freeform 6"/>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227C9D"/>
            </a:solidFill>
          </p:spPr>
        </p:sp>
        <p:sp>
          <p:nvSpPr>
            <p:cNvPr id="7" name="TextBox 7"/>
            <p:cNvSpPr txBox="1"/>
            <p:nvPr/>
          </p:nvSpPr>
          <p:spPr>
            <a:xfrm>
              <a:off x="0" y="19050"/>
              <a:ext cx="1592438" cy="251664"/>
            </a:xfrm>
            <a:prstGeom prst="rect">
              <a:avLst/>
            </a:prstGeom>
          </p:spPr>
          <p:txBody>
            <a:bodyPr lIns="50800" tIns="50800" rIns="50800" bIns="50800" rtlCol="0" anchor="ctr"/>
            <a:lstStyle/>
            <a:p>
              <a:pPr algn="ctr">
                <a:lnSpc>
                  <a:spcPts val="2553"/>
                </a:lnSpc>
              </a:pPr>
              <a:endParaRPr/>
            </a:p>
          </p:txBody>
        </p:sp>
      </p:grpSp>
      <p:sp>
        <p:nvSpPr>
          <p:cNvPr id="8" name="Freeform 8"/>
          <p:cNvSpPr/>
          <p:nvPr/>
        </p:nvSpPr>
        <p:spPr>
          <a:xfrm rot="-10800000">
            <a:off x="9525" y="824316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083809" y="82717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0" y="9355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3321750" y="93841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7204191" y="813748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a:off x="17204191" y="922129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a:off x="16120382" y="705368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16120382" y="813748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6" name="Freeform 16"/>
          <p:cNvSpPr/>
          <p:nvPr/>
        </p:nvSpPr>
        <p:spPr>
          <a:xfrm rot="5400000">
            <a:off x="15036573" y="922129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Freeform 17"/>
          <p:cNvSpPr/>
          <p:nvPr/>
        </p:nvSpPr>
        <p:spPr>
          <a:xfrm rot="5400000" flipH="1" flipV="1">
            <a:off x="12770705" y="813748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8" name="Freeform 18"/>
          <p:cNvSpPr/>
          <p:nvPr/>
        </p:nvSpPr>
        <p:spPr>
          <a:xfrm rot="-10800000" flipH="1" flipV="1">
            <a:off x="12770705" y="922129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9" name="Group 19"/>
          <p:cNvGrpSpPr/>
          <p:nvPr/>
        </p:nvGrpSpPr>
        <p:grpSpPr>
          <a:xfrm>
            <a:off x="2481521" y="1958950"/>
            <a:ext cx="6046286" cy="1027869"/>
            <a:chOff x="0" y="0"/>
            <a:chExt cx="1592438" cy="270714"/>
          </a:xfrm>
        </p:grpSpPr>
        <p:sp>
          <p:nvSpPr>
            <p:cNvPr id="20" name="Freeform 20"/>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227C9D"/>
            </a:solidFill>
          </p:spPr>
        </p:sp>
        <p:sp>
          <p:nvSpPr>
            <p:cNvPr id="21" name="TextBox 21"/>
            <p:cNvSpPr txBox="1"/>
            <p:nvPr/>
          </p:nvSpPr>
          <p:spPr>
            <a:xfrm>
              <a:off x="0" y="19050"/>
              <a:ext cx="1592438" cy="251664"/>
            </a:xfrm>
            <a:prstGeom prst="rect">
              <a:avLst/>
            </a:prstGeom>
          </p:spPr>
          <p:txBody>
            <a:bodyPr lIns="50800" tIns="50800" rIns="50800" bIns="50800" rtlCol="0" anchor="ctr"/>
            <a:lstStyle/>
            <a:p>
              <a:pPr algn="ctr">
                <a:lnSpc>
                  <a:spcPts val="2553"/>
                </a:lnSpc>
              </a:pPr>
              <a:endParaRPr/>
            </a:p>
          </p:txBody>
        </p:sp>
      </p:grpSp>
      <p:sp>
        <p:nvSpPr>
          <p:cNvPr id="22" name="TextBox 22"/>
          <p:cNvSpPr txBox="1"/>
          <p:nvPr/>
        </p:nvSpPr>
        <p:spPr>
          <a:xfrm>
            <a:off x="2481521" y="2222006"/>
            <a:ext cx="5702716" cy="538609"/>
          </a:xfrm>
          <a:prstGeom prst="rect">
            <a:avLst/>
          </a:prstGeom>
        </p:spPr>
        <p:txBody>
          <a:bodyPr lIns="0" tIns="0" rIns="0" bIns="0" rtlCol="0" anchor="t">
            <a:spAutoFit/>
          </a:bodyPr>
          <a:lstStyle/>
          <a:p>
            <a:pPr algn="r">
              <a:lnSpc>
                <a:spcPts val="4000"/>
              </a:lnSpc>
            </a:pPr>
            <a:r>
              <a:rPr lang="fa-IR" sz="4000" b="1" dirty="0" smtClean="0">
                <a:solidFill>
                  <a:srgbClr val="FFFFFF"/>
                </a:solidFill>
                <a:latin typeface="Kollektif Bold"/>
                <a:ea typeface="Kollektif Bold"/>
                <a:cs typeface="B Nazanin" panose="00000400000000000000" pitchFamily="2" charset="-78"/>
                <a:sym typeface="Kollektif Bold"/>
              </a:rPr>
              <a:t>1- افزایش برد تبلیغی</a:t>
            </a:r>
            <a:endParaRPr lang="en-US" sz="4000" b="1" dirty="0">
              <a:solidFill>
                <a:srgbClr val="FFFFFF"/>
              </a:solidFill>
              <a:latin typeface="Kollektif Bold"/>
              <a:ea typeface="Kollektif Bold"/>
              <a:cs typeface="B Nazanin" panose="00000400000000000000" pitchFamily="2" charset="-78"/>
              <a:sym typeface="Kollektif Bold"/>
            </a:endParaRPr>
          </a:p>
        </p:txBody>
      </p:sp>
      <p:sp>
        <p:nvSpPr>
          <p:cNvPr id="23" name="TextBox 23"/>
          <p:cNvSpPr txBox="1"/>
          <p:nvPr/>
        </p:nvSpPr>
        <p:spPr>
          <a:xfrm>
            <a:off x="2481521" y="4240890"/>
            <a:ext cx="5702716" cy="538609"/>
          </a:xfrm>
          <a:prstGeom prst="rect">
            <a:avLst/>
          </a:prstGeom>
        </p:spPr>
        <p:txBody>
          <a:bodyPr lIns="0" tIns="0" rIns="0" bIns="0" rtlCol="0" anchor="t">
            <a:spAutoFit/>
          </a:bodyPr>
          <a:lstStyle/>
          <a:p>
            <a:pPr algn="r">
              <a:lnSpc>
                <a:spcPts val="4000"/>
              </a:lnSpc>
            </a:pPr>
            <a:r>
              <a:rPr lang="fa-IR" sz="4000" b="1" dirty="0" smtClean="0">
                <a:solidFill>
                  <a:srgbClr val="FFFFFF"/>
                </a:solidFill>
                <a:latin typeface="Kollektif Bold"/>
                <a:ea typeface="Kollektif Bold"/>
                <a:cs typeface="B Nazanin" panose="00000400000000000000" pitchFamily="2" charset="-78"/>
                <a:sym typeface="Kollektif Bold"/>
              </a:rPr>
              <a:t>2- تسهیل ارزیابی مبلغین</a:t>
            </a:r>
            <a:endParaRPr lang="en-US" sz="4000" b="1" dirty="0">
              <a:solidFill>
                <a:srgbClr val="FFFFFF"/>
              </a:solidFill>
              <a:latin typeface="Kollektif Bold"/>
              <a:ea typeface="Kollektif Bold"/>
              <a:cs typeface="B Nazanin" panose="00000400000000000000" pitchFamily="2" charset="-78"/>
              <a:sym typeface="Kollektif Bold"/>
            </a:endParaRPr>
          </a:p>
        </p:txBody>
      </p:sp>
      <p:sp>
        <p:nvSpPr>
          <p:cNvPr id="24" name="TextBox 24"/>
          <p:cNvSpPr txBox="1"/>
          <p:nvPr/>
        </p:nvSpPr>
        <p:spPr>
          <a:xfrm>
            <a:off x="2481521" y="6234032"/>
            <a:ext cx="5702716" cy="538609"/>
          </a:xfrm>
          <a:prstGeom prst="rect">
            <a:avLst/>
          </a:prstGeom>
        </p:spPr>
        <p:txBody>
          <a:bodyPr lIns="0" tIns="0" rIns="0" bIns="0" rtlCol="0" anchor="t">
            <a:spAutoFit/>
          </a:bodyPr>
          <a:lstStyle/>
          <a:p>
            <a:pPr algn="r">
              <a:lnSpc>
                <a:spcPts val="4000"/>
              </a:lnSpc>
            </a:pPr>
            <a:r>
              <a:rPr lang="fa-IR" sz="4000" b="1" dirty="0" smtClean="0">
                <a:solidFill>
                  <a:srgbClr val="FFFFFF"/>
                </a:solidFill>
                <a:latin typeface="Kollektif Bold"/>
                <a:ea typeface="Kollektif Bold"/>
                <a:cs typeface="B Nazanin" panose="00000400000000000000" pitchFamily="2" charset="-78"/>
                <a:sym typeface="Kollektif Bold"/>
              </a:rPr>
              <a:t>3- راهنمای مبلغین</a:t>
            </a:r>
            <a:endParaRPr lang="en-US" sz="4000" b="1" dirty="0">
              <a:solidFill>
                <a:srgbClr val="FFFFFF"/>
              </a:solidFill>
              <a:latin typeface="Kollektif Bold"/>
              <a:ea typeface="Kollektif Bold"/>
              <a:cs typeface="B Nazanin" panose="00000400000000000000" pitchFamily="2" charset="-78"/>
              <a:sym typeface="Kollektif Bold"/>
            </a:endParaRPr>
          </a:p>
        </p:txBody>
      </p:sp>
      <p:sp>
        <p:nvSpPr>
          <p:cNvPr id="25" name="TextBox 25"/>
          <p:cNvSpPr txBox="1"/>
          <p:nvPr/>
        </p:nvSpPr>
        <p:spPr>
          <a:xfrm>
            <a:off x="9092537" y="1977377"/>
            <a:ext cx="6713943" cy="1115690"/>
          </a:xfrm>
          <a:prstGeom prst="rect">
            <a:avLst/>
          </a:prstGeom>
        </p:spPr>
        <p:txBody>
          <a:bodyPr lIns="0" tIns="0" rIns="0" bIns="0" rtlCol="0" anchor="t">
            <a:spAutoFit/>
          </a:bodyPr>
          <a:lstStyle/>
          <a:p>
            <a:pPr algn="r">
              <a:lnSpc>
                <a:spcPts val="2879"/>
              </a:lnSpc>
            </a:pPr>
            <a:r>
              <a:rPr lang="fa-IR" sz="2400" dirty="0" smtClean="0">
                <a:solidFill>
                  <a:srgbClr val="545454"/>
                </a:solidFill>
                <a:latin typeface="DM Sans"/>
                <a:ea typeface="DM Sans"/>
                <a:cs typeface="B Nazanin" panose="00000400000000000000" pitchFamily="2" charset="-78"/>
                <a:sym typeface="DM Sans"/>
              </a:rPr>
              <a:t>این سفرنامه می تواند خلا موجود بین جامعه و روحانیت را کاهش دهد و به این سوال مهم پاسخ دهد که فعالیت یک روحانی چیست و چه کمبودی را در جامعه پوشش می دهد.</a:t>
            </a:r>
            <a:endParaRPr lang="en-US" sz="2400" dirty="0">
              <a:solidFill>
                <a:srgbClr val="545454"/>
              </a:solidFill>
              <a:latin typeface="DM Sans"/>
              <a:ea typeface="DM Sans"/>
              <a:cs typeface="B Nazanin" panose="00000400000000000000" pitchFamily="2" charset="-78"/>
              <a:sym typeface="DM Sans"/>
            </a:endParaRPr>
          </a:p>
        </p:txBody>
      </p:sp>
      <p:sp>
        <p:nvSpPr>
          <p:cNvPr id="26" name="TextBox 26"/>
          <p:cNvSpPr txBox="1"/>
          <p:nvPr/>
        </p:nvSpPr>
        <p:spPr>
          <a:xfrm>
            <a:off x="9092537" y="3996261"/>
            <a:ext cx="6713943" cy="1487587"/>
          </a:xfrm>
          <a:prstGeom prst="rect">
            <a:avLst/>
          </a:prstGeom>
        </p:spPr>
        <p:txBody>
          <a:bodyPr lIns="0" tIns="0" rIns="0" bIns="0" rtlCol="0" anchor="t">
            <a:spAutoFit/>
          </a:bodyPr>
          <a:lstStyle/>
          <a:p>
            <a:pPr algn="r">
              <a:lnSpc>
                <a:spcPts val="2879"/>
              </a:lnSpc>
            </a:pPr>
            <a:r>
              <a:rPr lang="fa-IR" sz="2400" dirty="0" smtClean="0">
                <a:solidFill>
                  <a:srgbClr val="545454"/>
                </a:solidFill>
                <a:latin typeface="DM Sans"/>
                <a:ea typeface="DM Sans"/>
                <a:cs typeface="B Nazanin" panose="00000400000000000000" pitchFamily="2" charset="-78"/>
                <a:sym typeface="DM Sans"/>
              </a:rPr>
              <a:t>یکی از مشکلات موجود در ستادهای تبلیغی سختی ارزیابی فعالیت های فرهنگی و بالاخص تبلیغی است. متاسفانه ستاد های تبلیغی عمدتا با راه حل های کلیشه ای مثل گرفتن عکس و </a:t>
            </a:r>
            <a:r>
              <a:rPr lang="fa-IR" sz="2400" dirty="0" smtClean="0">
                <a:solidFill>
                  <a:srgbClr val="545454"/>
                </a:solidFill>
                <a:latin typeface="DM Sans"/>
                <a:ea typeface="DM Sans"/>
                <a:cs typeface="B Nazanin" panose="00000400000000000000" pitchFamily="2" charset="-78"/>
                <a:sym typeface="DM Sans"/>
              </a:rPr>
              <a:t>... </a:t>
            </a:r>
            <a:r>
              <a:rPr lang="fa-IR" sz="2400" dirty="0" smtClean="0">
                <a:solidFill>
                  <a:srgbClr val="545454"/>
                </a:solidFill>
                <a:latin typeface="DM Sans"/>
                <a:ea typeface="DM Sans"/>
                <a:cs typeface="B Nazanin" panose="00000400000000000000" pitchFamily="2" charset="-78"/>
                <a:sym typeface="DM Sans"/>
              </a:rPr>
              <a:t>که با کرامت طلبه و مبلغ سازگار نیست سعی در ارزیابی طلاب دارند.</a:t>
            </a:r>
            <a:endParaRPr lang="en-US" sz="2400" dirty="0">
              <a:solidFill>
                <a:srgbClr val="545454"/>
              </a:solidFill>
              <a:latin typeface="DM Sans"/>
              <a:ea typeface="DM Sans"/>
              <a:cs typeface="B Nazanin" panose="00000400000000000000" pitchFamily="2" charset="-78"/>
              <a:sym typeface="DM Sans"/>
            </a:endParaRPr>
          </a:p>
        </p:txBody>
      </p:sp>
      <p:sp>
        <p:nvSpPr>
          <p:cNvPr id="27" name="TextBox 27"/>
          <p:cNvSpPr txBox="1"/>
          <p:nvPr/>
        </p:nvSpPr>
        <p:spPr>
          <a:xfrm>
            <a:off x="9092537" y="6015146"/>
            <a:ext cx="6713943" cy="1115690"/>
          </a:xfrm>
          <a:prstGeom prst="rect">
            <a:avLst/>
          </a:prstGeom>
        </p:spPr>
        <p:txBody>
          <a:bodyPr lIns="0" tIns="0" rIns="0" bIns="0" rtlCol="0" anchor="t">
            <a:spAutoFit/>
          </a:bodyPr>
          <a:lstStyle/>
          <a:p>
            <a:pPr algn="r">
              <a:lnSpc>
                <a:spcPts val="2879"/>
              </a:lnSpc>
            </a:pPr>
            <a:r>
              <a:rPr lang="fa-IR" sz="2400" dirty="0" smtClean="0">
                <a:solidFill>
                  <a:srgbClr val="545454"/>
                </a:solidFill>
                <a:latin typeface="DM Sans"/>
                <a:ea typeface="DM Sans"/>
                <a:cs typeface="B Nazanin" panose="00000400000000000000" pitchFamily="2" charset="-78"/>
                <a:sym typeface="DM Sans"/>
              </a:rPr>
              <a:t>این سفر نامه می تواند تجربه ای ارزشمند از یک فعالیت تبلیغی در جامعه هدف را به مبلغین ارائه دهد و ایشان را از مشکلات و مخاطرات این سفر مطلع نماید.</a:t>
            </a:r>
            <a:endParaRPr lang="en-US" sz="2400" dirty="0">
              <a:solidFill>
                <a:srgbClr val="545454"/>
              </a:solidFill>
              <a:latin typeface="DM Sans"/>
              <a:ea typeface="DM Sans"/>
              <a:cs typeface="B Nazanin" panose="00000400000000000000" pitchFamily="2" charset="-78"/>
              <a:sym typeface="DM San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1521" y="3996261"/>
            <a:ext cx="6046286" cy="1027869"/>
            <a:chOff x="0" y="0"/>
            <a:chExt cx="1592438" cy="270714"/>
          </a:xfrm>
        </p:grpSpPr>
        <p:sp>
          <p:nvSpPr>
            <p:cNvPr id="3" name="Freeform 3"/>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227C9D"/>
            </a:solidFill>
          </p:spPr>
        </p:sp>
        <p:sp>
          <p:nvSpPr>
            <p:cNvPr id="4" name="TextBox 4"/>
            <p:cNvSpPr txBox="1"/>
            <p:nvPr/>
          </p:nvSpPr>
          <p:spPr>
            <a:xfrm>
              <a:off x="0" y="19050"/>
              <a:ext cx="1592438" cy="251664"/>
            </a:xfrm>
            <a:prstGeom prst="rect">
              <a:avLst/>
            </a:prstGeom>
          </p:spPr>
          <p:txBody>
            <a:bodyPr lIns="50800" tIns="50800" rIns="50800" bIns="50800" rtlCol="0" anchor="ctr"/>
            <a:lstStyle/>
            <a:p>
              <a:pPr algn="ctr">
                <a:lnSpc>
                  <a:spcPts val="2553"/>
                </a:lnSpc>
              </a:pPr>
              <a:endParaRPr/>
            </a:p>
          </p:txBody>
        </p:sp>
      </p:grpSp>
      <p:sp>
        <p:nvSpPr>
          <p:cNvPr id="8" name="Freeform 8"/>
          <p:cNvSpPr/>
          <p:nvPr/>
        </p:nvSpPr>
        <p:spPr>
          <a:xfrm rot="-10800000">
            <a:off x="9525" y="824316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083809" y="82717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0" y="9355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3321750" y="93841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7204191" y="813748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a:off x="17204191" y="922129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a:off x="16120382" y="705368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16120382" y="813748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6" name="Freeform 16"/>
          <p:cNvSpPr/>
          <p:nvPr/>
        </p:nvSpPr>
        <p:spPr>
          <a:xfrm rot="5400000">
            <a:off x="15036573" y="922129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Freeform 17"/>
          <p:cNvSpPr/>
          <p:nvPr/>
        </p:nvSpPr>
        <p:spPr>
          <a:xfrm rot="5400000" flipH="1" flipV="1">
            <a:off x="12770705" y="813748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8" name="Freeform 18"/>
          <p:cNvSpPr/>
          <p:nvPr/>
        </p:nvSpPr>
        <p:spPr>
          <a:xfrm rot="-10800000" flipH="1" flipV="1">
            <a:off x="12770705" y="922129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9" name="Group 19"/>
          <p:cNvGrpSpPr/>
          <p:nvPr/>
        </p:nvGrpSpPr>
        <p:grpSpPr>
          <a:xfrm>
            <a:off x="2481521" y="1958950"/>
            <a:ext cx="6046286" cy="1027869"/>
            <a:chOff x="0" y="0"/>
            <a:chExt cx="1592438" cy="270714"/>
          </a:xfrm>
        </p:grpSpPr>
        <p:sp>
          <p:nvSpPr>
            <p:cNvPr id="20" name="Freeform 20"/>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227C9D"/>
            </a:solidFill>
          </p:spPr>
          <p:txBody>
            <a:bodyPr/>
            <a:lstStyle/>
            <a:p>
              <a:r>
                <a:rPr lang="fa-IR" dirty="0" smtClean="0"/>
                <a:t>ا</a:t>
              </a:r>
              <a:endParaRPr lang="en-US" dirty="0"/>
            </a:p>
          </p:txBody>
        </p:sp>
        <p:sp>
          <p:nvSpPr>
            <p:cNvPr id="21" name="TextBox 21"/>
            <p:cNvSpPr txBox="1"/>
            <p:nvPr/>
          </p:nvSpPr>
          <p:spPr>
            <a:xfrm>
              <a:off x="0" y="19050"/>
              <a:ext cx="1592438" cy="251664"/>
            </a:xfrm>
            <a:prstGeom prst="rect">
              <a:avLst/>
            </a:prstGeom>
          </p:spPr>
          <p:txBody>
            <a:bodyPr lIns="50800" tIns="50800" rIns="50800" bIns="50800" rtlCol="0" anchor="ctr"/>
            <a:lstStyle/>
            <a:p>
              <a:pPr algn="ctr">
                <a:lnSpc>
                  <a:spcPts val="2553"/>
                </a:lnSpc>
              </a:pPr>
              <a:endParaRPr/>
            </a:p>
          </p:txBody>
        </p:sp>
      </p:grpSp>
      <p:sp>
        <p:nvSpPr>
          <p:cNvPr id="22" name="TextBox 22"/>
          <p:cNvSpPr txBox="1"/>
          <p:nvPr/>
        </p:nvSpPr>
        <p:spPr>
          <a:xfrm>
            <a:off x="2481521" y="2222006"/>
            <a:ext cx="5702716" cy="538609"/>
          </a:xfrm>
          <a:prstGeom prst="rect">
            <a:avLst/>
          </a:prstGeom>
        </p:spPr>
        <p:txBody>
          <a:bodyPr lIns="0" tIns="0" rIns="0" bIns="0" rtlCol="0" anchor="t">
            <a:spAutoFit/>
          </a:bodyPr>
          <a:lstStyle/>
          <a:p>
            <a:pPr algn="r">
              <a:lnSpc>
                <a:spcPts val="4000"/>
              </a:lnSpc>
            </a:pPr>
            <a:r>
              <a:rPr lang="fa-IR" sz="4000" b="1" dirty="0" smtClean="0">
                <a:solidFill>
                  <a:srgbClr val="FFFFFF"/>
                </a:solidFill>
                <a:latin typeface="Kollektif Bold"/>
                <a:ea typeface="Kollektif Bold"/>
                <a:cs typeface="B Nazanin" panose="00000400000000000000" pitchFamily="2" charset="-78"/>
                <a:sym typeface="Kollektif Bold"/>
              </a:rPr>
              <a:t>4- تشکیل بانک اطلاعاتی</a:t>
            </a:r>
            <a:endParaRPr lang="en-US" sz="4000" b="1" dirty="0">
              <a:solidFill>
                <a:srgbClr val="FFFFFF"/>
              </a:solidFill>
              <a:latin typeface="Kollektif Bold"/>
              <a:ea typeface="Kollektif Bold"/>
              <a:cs typeface="B Nazanin" panose="00000400000000000000" pitchFamily="2" charset="-78"/>
              <a:sym typeface="Kollektif Bold"/>
            </a:endParaRPr>
          </a:p>
        </p:txBody>
      </p:sp>
      <p:sp>
        <p:nvSpPr>
          <p:cNvPr id="23" name="TextBox 23"/>
          <p:cNvSpPr txBox="1"/>
          <p:nvPr/>
        </p:nvSpPr>
        <p:spPr>
          <a:xfrm>
            <a:off x="2481521" y="4240890"/>
            <a:ext cx="5702716" cy="538609"/>
          </a:xfrm>
          <a:prstGeom prst="rect">
            <a:avLst/>
          </a:prstGeom>
        </p:spPr>
        <p:txBody>
          <a:bodyPr lIns="0" tIns="0" rIns="0" bIns="0" rtlCol="0" anchor="t">
            <a:spAutoFit/>
          </a:bodyPr>
          <a:lstStyle/>
          <a:p>
            <a:pPr algn="r">
              <a:lnSpc>
                <a:spcPts val="4000"/>
              </a:lnSpc>
            </a:pPr>
            <a:r>
              <a:rPr lang="fa-IR" sz="4000" b="1" dirty="0" smtClean="0">
                <a:solidFill>
                  <a:srgbClr val="FFFFFF"/>
                </a:solidFill>
                <a:latin typeface="Kollektif Bold"/>
                <a:ea typeface="Kollektif Bold"/>
                <a:cs typeface="B Nazanin" panose="00000400000000000000" pitchFamily="2" charset="-78"/>
                <a:sym typeface="Kollektif Bold"/>
              </a:rPr>
              <a:t>5- تقویت استعداد نویسندگی</a:t>
            </a:r>
            <a:endParaRPr lang="en-US" sz="4000" b="1" dirty="0">
              <a:solidFill>
                <a:srgbClr val="FFFFFF"/>
              </a:solidFill>
              <a:latin typeface="Kollektif Bold"/>
              <a:ea typeface="Kollektif Bold"/>
              <a:cs typeface="B Nazanin" panose="00000400000000000000" pitchFamily="2" charset="-78"/>
              <a:sym typeface="Kollektif Bold"/>
            </a:endParaRPr>
          </a:p>
        </p:txBody>
      </p:sp>
      <p:sp>
        <p:nvSpPr>
          <p:cNvPr id="25" name="TextBox 25"/>
          <p:cNvSpPr txBox="1"/>
          <p:nvPr/>
        </p:nvSpPr>
        <p:spPr>
          <a:xfrm>
            <a:off x="9092537" y="1977377"/>
            <a:ext cx="6713943" cy="1859483"/>
          </a:xfrm>
          <a:prstGeom prst="rect">
            <a:avLst/>
          </a:prstGeom>
        </p:spPr>
        <p:txBody>
          <a:bodyPr lIns="0" tIns="0" rIns="0" bIns="0" rtlCol="0" anchor="t">
            <a:spAutoFit/>
          </a:bodyPr>
          <a:lstStyle/>
          <a:p>
            <a:pPr algn="r">
              <a:lnSpc>
                <a:spcPts val="2879"/>
              </a:lnSpc>
            </a:pPr>
            <a:r>
              <a:rPr lang="fa-IR" sz="2400" dirty="0" smtClean="0">
                <a:latin typeface="DM Sans"/>
                <a:ea typeface="DM Sans"/>
                <a:cs typeface="B Nazanin" panose="00000400000000000000" pitchFamily="2" charset="-78"/>
                <a:sym typeface="DM Sans"/>
              </a:rPr>
              <a:t>تجمیع سفرنامه ها می تواند انعکاس بسیار دقیقی از نقاط قوت و ضعف جامع هدف ارائه دهد. با توجه به تولید این سفرنامه ها توسط مبلغین، تصویر ارائه شده بسیار دقیق و با نگرش تخصصی تبلیغی خواهد بود</a:t>
            </a:r>
            <a:r>
              <a:rPr lang="fa-IR" sz="2400" dirty="0" smtClean="0">
                <a:latin typeface="DM Sans"/>
                <a:ea typeface="DM Sans"/>
                <a:cs typeface="B Nazanin" panose="00000400000000000000" pitchFamily="2" charset="-78"/>
                <a:sym typeface="DM Sans"/>
              </a:rPr>
              <a:t>. و علاوه بر این هر مبلغ از مشروح اقدامات مبلغان قبلی در جامعه هدف مطلع می شود.</a:t>
            </a:r>
            <a:endParaRPr lang="en-US" sz="2400" dirty="0">
              <a:latin typeface="DM Sans"/>
              <a:ea typeface="DM Sans"/>
              <a:cs typeface="B Nazanin" panose="00000400000000000000" pitchFamily="2" charset="-78"/>
              <a:sym typeface="DM Sans"/>
            </a:endParaRPr>
          </a:p>
        </p:txBody>
      </p:sp>
      <p:sp>
        <p:nvSpPr>
          <p:cNvPr id="26" name="TextBox 26"/>
          <p:cNvSpPr txBox="1"/>
          <p:nvPr/>
        </p:nvSpPr>
        <p:spPr>
          <a:xfrm>
            <a:off x="9092537" y="3996261"/>
            <a:ext cx="6713943" cy="743793"/>
          </a:xfrm>
          <a:prstGeom prst="rect">
            <a:avLst/>
          </a:prstGeom>
        </p:spPr>
        <p:txBody>
          <a:bodyPr lIns="0" tIns="0" rIns="0" bIns="0" rtlCol="0" anchor="t">
            <a:spAutoFit/>
          </a:bodyPr>
          <a:lstStyle/>
          <a:p>
            <a:pPr algn="r">
              <a:lnSpc>
                <a:spcPts val="2879"/>
              </a:lnSpc>
            </a:pPr>
            <a:r>
              <a:rPr lang="fa-IR" sz="2400" dirty="0" smtClean="0">
                <a:latin typeface="DM Sans"/>
                <a:ea typeface="DM Sans"/>
                <a:cs typeface="B Nazanin" panose="00000400000000000000" pitchFamily="2" charset="-78"/>
                <a:sym typeface="DM Sans"/>
              </a:rPr>
              <a:t>فعالیت نوشتن سفرنامه می تواند کمک شایان به شناسایی و تقویت استعداد نویسندگی طلاب نماید.</a:t>
            </a:r>
            <a:endParaRPr lang="en-US" sz="2400" dirty="0">
              <a:latin typeface="DM Sans"/>
              <a:ea typeface="DM Sans"/>
              <a:cs typeface="B Nazanin" panose="00000400000000000000" pitchFamily="2" charset="-78"/>
              <a:sym typeface="DM Sans"/>
            </a:endParaRPr>
          </a:p>
        </p:txBody>
      </p:sp>
      <p:grpSp>
        <p:nvGrpSpPr>
          <p:cNvPr id="28" name="Group 2"/>
          <p:cNvGrpSpPr/>
          <p:nvPr/>
        </p:nvGrpSpPr>
        <p:grpSpPr>
          <a:xfrm>
            <a:off x="2590800" y="6033572"/>
            <a:ext cx="6046286" cy="1027869"/>
            <a:chOff x="0" y="0"/>
            <a:chExt cx="1592438" cy="270714"/>
          </a:xfrm>
        </p:grpSpPr>
        <p:sp>
          <p:nvSpPr>
            <p:cNvPr id="29" name="Freeform 3"/>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227C9D"/>
            </a:solidFill>
          </p:spPr>
        </p:sp>
        <p:sp>
          <p:nvSpPr>
            <p:cNvPr id="30" name="TextBox 4"/>
            <p:cNvSpPr txBox="1"/>
            <p:nvPr/>
          </p:nvSpPr>
          <p:spPr>
            <a:xfrm>
              <a:off x="0" y="19050"/>
              <a:ext cx="1592438" cy="251664"/>
            </a:xfrm>
            <a:prstGeom prst="rect">
              <a:avLst/>
            </a:prstGeom>
          </p:spPr>
          <p:txBody>
            <a:bodyPr lIns="50800" tIns="50800" rIns="50800" bIns="50800" rtlCol="0" anchor="ctr"/>
            <a:lstStyle/>
            <a:p>
              <a:pPr algn="ctr">
                <a:lnSpc>
                  <a:spcPts val="2553"/>
                </a:lnSpc>
              </a:pPr>
              <a:endParaRPr/>
            </a:p>
          </p:txBody>
        </p:sp>
      </p:grpSp>
      <p:sp>
        <p:nvSpPr>
          <p:cNvPr id="31" name="Rectangle 30"/>
          <p:cNvSpPr/>
          <p:nvPr/>
        </p:nvSpPr>
        <p:spPr>
          <a:xfrm>
            <a:off x="3134737" y="6268201"/>
            <a:ext cx="5174815" cy="630942"/>
          </a:xfrm>
          <a:prstGeom prst="rect">
            <a:avLst/>
          </a:prstGeom>
        </p:spPr>
        <p:txBody>
          <a:bodyPr wrap="none">
            <a:spAutoFit/>
          </a:bodyPr>
          <a:lstStyle/>
          <a:p>
            <a:pPr algn="r">
              <a:lnSpc>
                <a:spcPts val="4000"/>
              </a:lnSpc>
            </a:pPr>
            <a:r>
              <a:rPr lang="fa-IR" sz="4000" b="1" dirty="0" smtClean="0">
                <a:solidFill>
                  <a:srgbClr val="FFFFFF"/>
                </a:solidFill>
                <a:latin typeface="Kollektif Bold"/>
                <a:ea typeface="Kollektif Bold"/>
                <a:cs typeface="B Nazanin" panose="00000400000000000000" pitchFamily="2" charset="-78"/>
                <a:sym typeface="Kollektif Bold"/>
              </a:rPr>
              <a:t>6- عدم نیاز به امکانات خاص</a:t>
            </a:r>
            <a:endParaRPr lang="en-US" sz="4000" b="1" dirty="0">
              <a:solidFill>
                <a:srgbClr val="FFFFFF"/>
              </a:solidFill>
              <a:latin typeface="Kollektif Bold"/>
              <a:ea typeface="Kollektif Bold"/>
              <a:cs typeface="B Nazanin" panose="00000400000000000000" pitchFamily="2" charset="-78"/>
              <a:sym typeface="Kollektif Bold"/>
            </a:endParaRPr>
          </a:p>
        </p:txBody>
      </p:sp>
      <p:sp>
        <p:nvSpPr>
          <p:cNvPr id="32" name="Rectangle 31"/>
          <p:cNvSpPr/>
          <p:nvPr/>
        </p:nvSpPr>
        <p:spPr>
          <a:xfrm>
            <a:off x="9181023" y="5983507"/>
            <a:ext cx="6625457" cy="1118255"/>
          </a:xfrm>
          <a:prstGeom prst="rect">
            <a:avLst/>
          </a:prstGeom>
        </p:spPr>
        <p:txBody>
          <a:bodyPr wrap="square">
            <a:spAutoFit/>
          </a:bodyPr>
          <a:lstStyle/>
          <a:p>
            <a:pPr algn="r">
              <a:lnSpc>
                <a:spcPts val="4000"/>
              </a:lnSpc>
            </a:pPr>
            <a:r>
              <a:rPr lang="fa-IR" sz="2400" dirty="0" smtClean="0">
                <a:latin typeface="Kollektif Bold"/>
                <a:ea typeface="Kollektif Bold"/>
                <a:cs typeface="B Nazanin" panose="00000400000000000000" pitchFamily="2" charset="-78"/>
                <a:sym typeface="Kollektif Bold"/>
              </a:rPr>
              <a:t>این فعالیت نیاز به امکانات خاصی ندارد و با کمترین امکانات قابل انجام است.</a:t>
            </a:r>
            <a:endParaRPr lang="en-US" sz="2400" dirty="0">
              <a:latin typeface="Kollektif Bold"/>
              <a:ea typeface="Kollektif Bold"/>
              <a:cs typeface="B Nazanin" panose="00000400000000000000" pitchFamily="2" charset="-78"/>
              <a:sym typeface="Kollektif Bold"/>
            </a:endParaRPr>
          </a:p>
        </p:txBody>
      </p:sp>
    </p:spTree>
    <p:extLst>
      <p:ext uri="{BB962C8B-B14F-4D97-AF65-F5344CB8AC3E}">
        <p14:creationId xmlns:p14="http://schemas.microsoft.com/office/powerpoint/2010/main" val="2460976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3160461" y="5241779"/>
            <a:ext cx="1198289" cy="630733"/>
          </a:xfrm>
          <a:prstGeom prst="line">
            <a:avLst/>
          </a:prstGeom>
          <a:ln w="38100" cap="flat">
            <a:solidFill>
              <a:srgbClr val="A6A6A6"/>
            </a:solidFill>
            <a:prstDash val="solid"/>
            <a:headEnd type="none" w="sm" len="sm"/>
            <a:tailEnd type="none" w="sm" len="sm"/>
          </a:ln>
        </p:spPr>
      </p:sp>
      <p:sp>
        <p:nvSpPr>
          <p:cNvPr id="3" name="AutoShape 3"/>
          <p:cNvSpPr/>
          <p:nvPr/>
        </p:nvSpPr>
        <p:spPr>
          <a:xfrm flipV="1">
            <a:off x="8323826" y="5241779"/>
            <a:ext cx="1116890" cy="965328"/>
          </a:xfrm>
          <a:prstGeom prst="line">
            <a:avLst/>
          </a:prstGeom>
          <a:ln w="38100" cap="flat">
            <a:solidFill>
              <a:srgbClr val="A6A6A6"/>
            </a:solidFill>
            <a:prstDash val="solid"/>
            <a:headEnd type="none" w="sm" len="sm"/>
            <a:tailEnd type="none" w="sm" len="sm"/>
          </a:ln>
        </p:spPr>
      </p:sp>
      <p:sp>
        <p:nvSpPr>
          <p:cNvPr id="4" name="AutoShape 4"/>
          <p:cNvSpPr/>
          <p:nvPr/>
        </p:nvSpPr>
        <p:spPr>
          <a:xfrm flipV="1">
            <a:off x="13386742" y="5241779"/>
            <a:ext cx="1153653" cy="962528"/>
          </a:xfrm>
          <a:prstGeom prst="line">
            <a:avLst/>
          </a:prstGeom>
          <a:ln w="38100" cap="flat">
            <a:solidFill>
              <a:srgbClr val="A6A6A6"/>
            </a:solidFill>
            <a:prstDash val="solid"/>
            <a:headEnd type="none" w="sm" len="sm"/>
            <a:tailEnd type="none" w="sm" len="sm"/>
          </a:ln>
        </p:spPr>
      </p:sp>
      <p:sp>
        <p:nvSpPr>
          <p:cNvPr id="5" name="AutoShape 5"/>
          <p:cNvSpPr/>
          <p:nvPr/>
        </p:nvSpPr>
        <p:spPr>
          <a:xfrm flipH="1" flipV="1">
            <a:off x="5783157" y="5241779"/>
            <a:ext cx="1116262" cy="965328"/>
          </a:xfrm>
          <a:prstGeom prst="line">
            <a:avLst/>
          </a:prstGeom>
          <a:ln w="38100" cap="flat">
            <a:solidFill>
              <a:srgbClr val="A6A6A6"/>
            </a:solidFill>
            <a:prstDash val="solid"/>
            <a:headEnd type="none" w="sm" len="sm"/>
            <a:tailEnd type="none" w="sm" len="sm"/>
          </a:ln>
        </p:spPr>
      </p:sp>
      <p:sp>
        <p:nvSpPr>
          <p:cNvPr id="6" name="AutoShape 6"/>
          <p:cNvSpPr/>
          <p:nvPr/>
        </p:nvSpPr>
        <p:spPr>
          <a:xfrm flipH="1" flipV="1">
            <a:off x="10865123" y="5241779"/>
            <a:ext cx="1097212" cy="962528"/>
          </a:xfrm>
          <a:prstGeom prst="line">
            <a:avLst/>
          </a:prstGeom>
          <a:ln w="38100" cap="flat">
            <a:solidFill>
              <a:srgbClr val="A6A6A6"/>
            </a:solidFill>
            <a:prstDash val="solid"/>
            <a:headEnd type="none" w="sm" len="sm"/>
            <a:tailEnd type="none" w="sm" len="sm"/>
          </a:ln>
        </p:spPr>
      </p:sp>
      <p:grpSp>
        <p:nvGrpSpPr>
          <p:cNvPr id="7" name="Group 7"/>
          <p:cNvGrpSpPr/>
          <p:nvPr/>
        </p:nvGrpSpPr>
        <p:grpSpPr>
          <a:xfrm>
            <a:off x="1817900" y="5492103"/>
            <a:ext cx="1424407" cy="142440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sp>
        <p:sp>
          <p:nvSpPr>
            <p:cNvPr id="9" name="TextBox 9"/>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0" name="Group 10"/>
          <p:cNvGrpSpPr/>
          <p:nvPr/>
        </p:nvGrpSpPr>
        <p:grpSpPr>
          <a:xfrm>
            <a:off x="4358750" y="4529575"/>
            <a:ext cx="1424407" cy="142440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sp>
        <p:sp>
          <p:nvSpPr>
            <p:cNvPr id="12" name="TextBox 12"/>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3" name="Group 13"/>
          <p:cNvGrpSpPr/>
          <p:nvPr/>
        </p:nvGrpSpPr>
        <p:grpSpPr>
          <a:xfrm>
            <a:off x="6899419" y="5494903"/>
            <a:ext cx="1424407" cy="142440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B77"/>
            </a:solidFill>
          </p:spPr>
        </p:sp>
        <p:sp>
          <p:nvSpPr>
            <p:cNvPr id="15" name="TextBox 15"/>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6" name="Group 16"/>
          <p:cNvGrpSpPr/>
          <p:nvPr/>
        </p:nvGrpSpPr>
        <p:grpSpPr>
          <a:xfrm>
            <a:off x="9440716" y="4529575"/>
            <a:ext cx="1424407" cy="142440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7C9D"/>
            </a:solidFill>
          </p:spPr>
        </p:sp>
        <p:sp>
          <p:nvSpPr>
            <p:cNvPr id="18" name="TextBox 18"/>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9" name="Group 19"/>
          <p:cNvGrpSpPr/>
          <p:nvPr/>
        </p:nvGrpSpPr>
        <p:grpSpPr>
          <a:xfrm>
            <a:off x="11962335" y="5492103"/>
            <a:ext cx="1424407" cy="142440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sp>
        <p:sp>
          <p:nvSpPr>
            <p:cNvPr id="21" name="TextBox 21"/>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22" name="Group 22"/>
          <p:cNvGrpSpPr/>
          <p:nvPr/>
        </p:nvGrpSpPr>
        <p:grpSpPr>
          <a:xfrm>
            <a:off x="14540395" y="4529575"/>
            <a:ext cx="1424407" cy="142440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sp>
        <p:sp>
          <p:nvSpPr>
            <p:cNvPr id="24" name="TextBox 24"/>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25" name="Group 25"/>
          <p:cNvGrpSpPr/>
          <p:nvPr/>
        </p:nvGrpSpPr>
        <p:grpSpPr>
          <a:xfrm rot="2700000">
            <a:off x="-2396474" y="-2921783"/>
            <a:ext cx="7415398" cy="3565095"/>
            <a:chOff x="0" y="0"/>
            <a:chExt cx="660400" cy="317500"/>
          </a:xfrm>
        </p:grpSpPr>
        <p:sp>
          <p:nvSpPr>
            <p:cNvPr id="26" name="Freeform 26"/>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27" name="TextBox 27"/>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8" name="AutoShape 28"/>
          <p:cNvSpPr/>
          <p:nvPr/>
        </p:nvSpPr>
        <p:spPr>
          <a:xfrm>
            <a:off x="-2859087" y="-2102233"/>
            <a:ext cx="5185216" cy="5132702"/>
          </a:xfrm>
          <a:prstGeom prst="line">
            <a:avLst/>
          </a:prstGeom>
          <a:ln w="28575" cap="flat">
            <a:solidFill>
              <a:srgbClr val="8CA9AD"/>
            </a:solidFill>
            <a:prstDash val="solid"/>
            <a:headEnd type="none" w="sm" len="sm"/>
            <a:tailEnd type="none" w="sm" len="sm"/>
          </a:ln>
        </p:spPr>
      </p:sp>
      <p:sp>
        <p:nvSpPr>
          <p:cNvPr id="29" name="AutoShape 29"/>
          <p:cNvSpPr/>
          <p:nvPr/>
        </p:nvSpPr>
        <p:spPr>
          <a:xfrm>
            <a:off x="-3073034" y="-1789557"/>
            <a:ext cx="5038853" cy="5038853"/>
          </a:xfrm>
          <a:prstGeom prst="line">
            <a:avLst/>
          </a:prstGeom>
          <a:ln w="28575" cap="flat">
            <a:solidFill>
              <a:srgbClr val="8CA9AD"/>
            </a:solidFill>
            <a:prstDash val="solid"/>
            <a:headEnd type="none" w="sm" len="sm"/>
            <a:tailEnd type="none" w="sm" len="sm"/>
          </a:ln>
        </p:spPr>
      </p:sp>
      <p:sp>
        <p:nvSpPr>
          <p:cNvPr id="30" name="AutoShape 30"/>
          <p:cNvSpPr/>
          <p:nvPr/>
        </p:nvSpPr>
        <p:spPr>
          <a:xfrm>
            <a:off x="-3252636" y="-1431087"/>
            <a:ext cx="4867141" cy="4867141"/>
          </a:xfrm>
          <a:prstGeom prst="line">
            <a:avLst/>
          </a:prstGeom>
          <a:ln w="28575" cap="flat">
            <a:solidFill>
              <a:srgbClr val="8CA9AD"/>
            </a:solidFill>
            <a:prstDash val="solid"/>
            <a:headEnd type="none" w="sm" len="sm"/>
            <a:tailEnd type="none" w="sm" len="sm"/>
          </a:ln>
        </p:spPr>
      </p:sp>
      <p:sp>
        <p:nvSpPr>
          <p:cNvPr id="31" name="AutoShape 31"/>
          <p:cNvSpPr/>
          <p:nvPr/>
        </p:nvSpPr>
        <p:spPr>
          <a:xfrm>
            <a:off x="-3379290" y="-1044819"/>
            <a:ext cx="4690515" cy="4690515"/>
          </a:xfrm>
          <a:prstGeom prst="line">
            <a:avLst/>
          </a:prstGeom>
          <a:ln w="28575" cap="flat">
            <a:solidFill>
              <a:srgbClr val="8CA9AD"/>
            </a:solidFill>
            <a:prstDash val="solid"/>
            <a:headEnd type="none" w="sm" len="sm"/>
            <a:tailEnd type="none" w="sm" len="sm"/>
          </a:ln>
        </p:spPr>
      </p:sp>
      <p:sp>
        <p:nvSpPr>
          <p:cNvPr id="32" name="AutoShape 32"/>
          <p:cNvSpPr/>
          <p:nvPr/>
        </p:nvSpPr>
        <p:spPr>
          <a:xfrm>
            <a:off x="-3523144" y="-605142"/>
            <a:ext cx="4347674" cy="4347674"/>
          </a:xfrm>
          <a:prstGeom prst="line">
            <a:avLst/>
          </a:prstGeom>
          <a:ln w="28575" cap="flat">
            <a:solidFill>
              <a:srgbClr val="8CA9AD"/>
            </a:solidFill>
            <a:prstDash val="solid"/>
            <a:headEnd type="none" w="sm" len="sm"/>
            <a:tailEnd type="none" w="sm" len="sm"/>
          </a:ln>
        </p:spPr>
      </p:sp>
      <p:sp>
        <p:nvSpPr>
          <p:cNvPr id="33" name="AutoShape 33"/>
          <p:cNvSpPr/>
          <p:nvPr/>
        </p:nvSpPr>
        <p:spPr>
          <a:xfrm>
            <a:off x="-3643964" y="-161419"/>
            <a:ext cx="3963599" cy="3985594"/>
          </a:xfrm>
          <a:prstGeom prst="line">
            <a:avLst/>
          </a:prstGeom>
          <a:ln w="28575" cap="flat">
            <a:solidFill>
              <a:srgbClr val="8CA9AD"/>
            </a:solidFill>
            <a:prstDash val="solid"/>
            <a:headEnd type="none" w="sm" len="sm"/>
            <a:tailEnd type="none" w="sm" len="sm"/>
          </a:ln>
        </p:spPr>
      </p:sp>
      <p:sp>
        <p:nvSpPr>
          <p:cNvPr id="34" name="TextBox 34"/>
          <p:cNvSpPr txBox="1"/>
          <p:nvPr/>
        </p:nvSpPr>
        <p:spPr>
          <a:xfrm>
            <a:off x="5343984" y="1133475"/>
            <a:ext cx="7600032" cy="744435"/>
          </a:xfrm>
          <a:prstGeom prst="rect">
            <a:avLst/>
          </a:prstGeom>
        </p:spPr>
        <p:txBody>
          <a:bodyPr lIns="0" tIns="0" rIns="0" bIns="0" rtlCol="0" anchor="t">
            <a:spAutoFit/>
          </a:bodyPr>
          <a:lstStyle/>
          <a:p>
            <a:pPr algn="ctr">
              <a:lnSpc>
                <a:spcPts val="5544"/>
              </a:lnSpc>
            </a:pPr>
            <a:r>
              <a:rPr lang="fa-IR" sz="5600" b="1" dirty="0" smtClean="0">
                <a:solidFill>
                  <a:srgbClr val="227C9D"/>
                </a:solidFill>
                <a:latin typeface="Kollektif Bold"/>
                <a:ea typeface="Kollektif Bold"/>
                <a:cs typeface="B Nazanin" panose="00000400000000000000" pitchFamily="2" charset="-78"/>
                <a:sym typeface="Kollektif Bold"/>
              </a:rPr>
              <a:t>فواید در یک نگاه</a:t>
            </a:r>
            <a:endParaRPr lang="en-US" sz="5600" b="1" dirty="0">
              <a:solidFill>
                <a:srgbClr val="227C9D"/>
              </a:solidFill>
              <a:latin typeface="Kollektif Bold"/>
              <a:ea typeface="Kollektif Bold"/>
              <a:cs typeface="B Nazanin" panose="00000400000000000000" pitchFamily="2" charset="-78"/>
              <a:sym typeface="Kollektif Bold"/>
            </a:endParaRPr>
          </a:p>
        </p:txBody>
      </p:sp>
      <p:sp>
        <p:nvSpPr>
          <p:cNvPr id="35" name="TextBox 35"/>
          <p:cNvSpPr txBox="1"/>
          <p:nvPr/>
        </p:nvSpPr>
        <p:spPr>
          <a:xfrm>
            <a:off x="1508942" y="7149994"/>
            <a:ext cx="2042322" cy="727763"/>
          </a:xfrm>
          <a:prstGeom prst="rect">
            <a:avLst/>
          </a:prstGeom>
        </p:spPr>
        <p:txBody>
          <a:bodyPr lIns="0" tIns="0" rIns="0" bIns="0" rtlCol="0" anchor="t">
            <a:spAutoFit/>
          </a:bodyPr>
          <a:lstStyle/>
          <a:p>
            <a:pPr algn="ctr">
              <a:lnSpc>
                <a:spcPts val="2940"/>
              </a:lnSpc>
            </a:pPr>
            <a:r>
              <a:rPr lang="fa-IR" sz="2400" b="1" dirty="0" smtClean="0">
                <a:latin typeface="Kollektif Bold"/>
                <a:ea typeface="Kollektif Bold"/>
                <a:cs typeface="B Nazanin" panose="00000400000000000000" pitchFamily="2" charset="-78"/>
                <a:sym typeface="Kollektif Bold"/>
              </a:rPr>
              <a:t>افزایش </a:t>
            </a:r>
            <a:r>
              <a:rPr lang="fa-IR" sz="2400" b="1" dirty="0">
                <a:latin typeface="Kollektif Bold"/>
                <a:ea typeface="Kollektif Bold"/>
                <a:cs typeface="B Nazanin" panose="00000400000000000000" pitchFamily="2" charset="-78"/>
                <a:sym typeface="Kollektif Bold"/>
              </a:rPr>
              <a:t>برد تبلیغی</a:t>
            </a:r>
            <a:endParaRPr lang="en-US" sz="2400" b="1" dirty="0">
              <a:latin typeface="Kollektif Bold"/>
              <a:ea typeface="Kollektif Bold"/>
              <a:cs typeface="B Nazanin" panose="00000400000000000000" pitchFamily="2" charset="-78"/>
              <a:sym typeface="Kollektif Bold"/>
            </a:endParaRPr>
          </a:p>
          <a:p>
            <a:pPr algn="ctr">
              <a:lnSpc>
                <a:spcPts val="2940"/>
              </a:lnSpc>
            </a:pPr>
            <a:endParaRPr lang="en-US" sz="2100" b="1" spc="67" dirty="0">
              <a:solidFill>
                <a:srgbClr val="545454"/>
              </a:solidFill>
              <a:latin typeface="DM Sans Bold"/>
              <a:ea typeface="DM Sans Bold"/>
              <a:cs typeface="DM Sans Bold"/>
              <a:sym typeface="DM Sans Bold"/>
            </a:endParaRPr>
          </a:p>
        </p:txBody>
      </p:sp>
      <p:sp>
        <p:nvSpPr>
          <p:cNvPr id="36" name="TextBox 36"/>
          <p:cNvSpPr txBox="1"/>
          <p:nvPr/>
        </p:nvSpPr>
        <p:spPr>
          <a:xfrm>
            <a:off x="1817900" y="5889664"/>
            <a:ext cx="1424407" cy="535339"/>
          </a:xfrm>
          <a:prstGeom prst="rect">
            <a:avLst/>
          </a:prstGeom>
        </p:spPr>
        <p:txBody>
          <a:bodyPr lIns="0" tIns="0" rIns="0" bIns="0" rtlCol="0" anchor="t">
            <a:spAutoFit/>
          </a:bodyPr>
          <a:lstStyle/>
          <a:p>
            <a:pPr algn="ctr">
              <a:lnSpc>
                <a:spcPts val="4479"/>
              </a:lnSpc>
            </a:pPr>
            <a:r>
              <a:rPr lang="fa-IR" sz="2799" b="1" spc="338" dirty="0" smtClean="0">
                <a:solidFill>
                  <a:srgbClr val="FFFFFF"/>
                </a:solidFill>
                <a:latin typeface="DM Sans Bold"/>
                <a:ea typeface="DM Sans Bold"/>
                <a:cs typeface="DM Sans Bold"/>
                <a:sym typeface="DM Sans Bold"/>
              </a:rPr>
              <a:t>1</a:t>
            </a:r>
            <a:endParaRPr lang="en-US" sz="2799" b="1" spc="338" dirty="0">
              <a:solidFill>
                <a:srgbClr val="FFFFFF"/>
              </a:solidFill>
              <a:latin typeface="DM Sans Bold"/>
              <a:ea typeface="DM Sans Bold"/>
              <a:cs typeface="DM Sans Bold"/>
              <a:sym typeface="DM Sans Bold"/>
            </a:endParaRPr>
          </a:p>
        </p:txBody>
      </p:sp>
      <p:sp>
        <p:nvSpPr>
          <p:cNvPr id="38" name="TextBox 38"/>
          <p:cNvSpPr txBox="1"/>
          <p:nvPr/>
        </p:nvSpPr>
        <p:spPr>
          <a:xfrm>
            <a:off x="4367623" y="4927136"/>
            <a:ext cx="1424407" cy="535339"/>
          </a:xfrm>
          <a:prstGeom prst="rect">
            <a:avLst/>
          </a:prstGeom>
        </p:spPr>
        <p:txBody>
          <a:bodyPr lIns="0" tIns="0" rIns="0" bIns="0" rtlCol="0" anchor="t">
            <a:spAutoFit/>
          </a:bodyPr>
          <a:lstStyle/>
          <a:p>
            <a:pPr algn="ctr">
              <a:lnSpc>
                <a:spcPts val="4479"/>
              </a:lnSpc>
            </a:pPr>
            <a:r>
              <a:rPr lang="fa-IR" sz="2799" b="1" spc="338" dirty="0" smtClean="0">
                <a:solidFill>
                  <a:srgbClr val="FFFFFF"/>
                </a:solidFill>
                <a:latin typeface="DM Sans Bold"/>
                <a:ea typeface="DM Sans Bold"/>
                <a:cs typeface="DM Sans Bold"/>
                <a:sym typeface="DM Sans Bold"/>
              </a:rPr>
              <a:t>2</a:t>
            </a:r>
            <a:endParaRPr lang="en-US" sz="2799" b="1" spc="338" dirty="0">
              <a:solidFill>
                <a:srgbClr val="FFFFFF"/>
              </a:solidFill>
              <a:latin typeface="DM Sans Bold"/>
              <a:ea typeface="DM Sans Bold"/>
              <a:cs typeface="DM Sans Bold"/>
              <a:sym typeface="DM Sans Bold"/>
            </a:endParaRPr>
          </a:p>
        </p:txBody>
      </p:sp>
      <p:sp>
        <p:nvSpPr>
          <p:cNvPr id="39" name="TextBox 39"/>
          <p:cNvSpPr txBox="1"/>
          <p:nvPr/>
        </p:nvSpPr>
        <p:spPr>
          <a:xfrm>
            <a:off x="6886962" y="5903985"/>
            <a:ext cx="1424407" cy="535339"/>
          </a:xfrm>
          <a:prstGeom prst="rect">
            <a:avLst/>
          </a:prstGeom>
        </p:spPr>
        <p:txBody>
          <a:bodyPr lIns="0" tIns="0" rIns="0" bIns="0" rtlCol="0" anchor="t">
            <a:spAutoFit/>
          </a:bodyPr>
          <a:lstStyle/>
          <a:p>
            <a:pPr algn="ctr">
              <a:lnSpc>
                <a:spcPts val="4479"/>
              </a:lnSpc>
            </a:pPr>
            <a:r>
              <a:rPr lang="fa-IR" sz="2799" b="1" spc="338" dirty="0" smtClean="0">
                <a:solidFill>
                  <a:srgbClr val="FFFFFF"/>
                </a:solidFill>
                <a:latin typeface="DM Sans Bold"/>
                <a:ea typeface="DM Sans Bold"/>
                <a:cs typeface="DM Sans Bold"/>
                <a:sym typeface="DM Sans Bold"/>
              </a:rPr>
              <a:t>3</a:t>
            </a:r>
            <a:endParaRPr lang="en-US" sz="2799" b="1" spc="338" dirty="0">
              <a:solidFill>
                <a:srgbClr val="FFFFFF"/>
              </a:solidFill>
              <a:latin typeface="DM Sans Bold"/>
              <a:ea typeface="DM Sans Bold"/>
              <a:cs typeface="DM Sans Bold"/>
              <a:sym typeface="DM Sans Bold"/>
            </a:endParaRPr>
          </a:p>
        </p:txBody>
      </p:sp>
      <p:sp>
        <p:nvSpPr>
          <p:cNvPr id="40" name="TextBox 40"/>
          <p:cNvSpPr txBox="1"/>
          <p:nvPr/>
        </p:nvSpPr>
        <p:spPr>
          <a:xfrm>
            <a:off x="9453173" y="4912816"/>
            <a:ext cx="1424407" cy="535339"/>
          </a:xfrm>
          <a:prstGeom prst="rect">
            <a:avLst/>
          </a:prstGeom>
        </p:spPr>
        <p:txBody>
          <a:bodyPr lIns="0" tIns="0" rIns="0" bIns="0" rtlCol="0" anchor="t">
            <a:spAutoFit/>
          </a:bodyPr>
          <a:lstStyle/>
          <a:p>
            <a:pPr algn="ctr">
              <a:lnSpc>
                <a:spcPts val="4479"/>
              </a:lnSpc>
            </a:pPr>
            <a:r>
              <a:rPr lang="fa-IR" sz="2799" b="1" spc="338" dirty="0" smtClean="0">
                <a:solidFill>
                  <a:srgbClr val="FFFFFF"/>
                </a:solidFill>
                <a:latin typeface="DM Sans Bold"/>
                <a:ea typeface="DM Sans Bold"/>
                <a:cs typeface="DM Sans Bold"/>
                <a:sym typeface="DM Sans Bold"/>
              </a:rPr>
              <a:t>4</a:t>
            </a:r>
            <a:endParaRPr lang="en-US" sz="2799" b="1" spc="338" dirty="0">
              <a:solidFill>
                <a:srgbClr val="FFFFFF"/>
              </a:solidFill>
              <a:latin typeface="DM Sans Bold"/>
              <a:ea typeface="DM Sans Bold"/>
              <a:cs typeface="DM Sans Bold"/>
              <a:sym typeface="DM Sans Bold"/>
            </a:endParaRPr>
          </a:p>
        </p:txBody>
      </p:sp>
      <p:sp>
        <p:nvSpPr>
          <p:cNvPr id="41" name="TextBox 41"/>
          <p:cNvSpPr txBox="1"/>
          <p:nvPr/>
        </p:nvSpPr>
        <p:spPr>
          <a:xfrm>
            <a:off x="11974898" y="5889664"/>
            <a:ext cx="1424407" cy="535339"/>
          </a:xfrm>
          <a:prstGeom prst="rect">
            <a:avLst/>
          </a:prstGeom>
        </p:spPr>
        <p:txBody>
          <a:bodyPr lIns="0" tIns="0" rIns="0" bIns="0" rtlCol="0" anchor="t">
            <a:spAutoFit/>
          </a:bodyPr>
          <a:lstStyle/>
          <a:p>
            <a:pPr algn="ctr">
              <a:lnSpc>
                <a:spcPts val="4479"/>
              </a:lnSpc>
            </a:pPr>
            <a:r>
              <a:rPr lang="fa-IR" sz="2799" b="1" spc="338" dirty="0" smtClean="0">
                <a:solidFill>
                  <a:srgbClr val="FFFFFF"/>
                </a:solidFill>
                <a:latin typeface="DM Sans Bold"/>
                <a:ea typeface="DM Sans Bold"/>
                <a:cs typeface="DM Sans Bold"/>
                <a:sym typeface="DM Sans Bold"/>
              </a:rPr>
              <a:t>5</a:t>
            </a:r>
            <a:endParaRPr lang="en-US" sz="2799" b="1" spc="338" dirty="0">
              <a:solidFill>
                <a:srgbClr val="FFFFFF"/>
              </a:solidFill>
              <a:latin typeface="DM Sans Bold"/>
              <a:ea typeface="DM Sans Bold"/>
              <a:cs typeface="DM Sans Bold"/>
              <a:sym typeface="DM Sans Bold"/>
            </a:endParaRPr>
          </a:p>
        </p:txBody>
      </p:sp>
      <p:sp>
        <p:nvSpPr>
          <p:cNvPr id="42" name="TextBox 42"/>
          <p:cNvSpPr txBox="1"/>
          <p:nvPr/>
        </p:nvSpPr>
        <p:spPr>
          <a:xfrm>
            <a:off x="14540395" y="4927136"/>
            <a:ext cx="1424407" cy="535339"/>
          </a:xfrm>
          <a:prstGeom prst="rect">
            <a:avLst/>
          </a:prstGeom>
        </p:spPr>
        <p:txBody>
          <a:bodyPr lIns="0" tIns="0" rIns="0" bIns="0" rtlCol="0" anchor="t">
            <a:spAutoFit/>
          </a:bodyPr>
          <a:lstStyle/>
          <a:p>
            <a:pPr algn="ctr">
              <a:lnSpc>
                <a:spcPts val="4479"/>
              </a:lnSpc>
            </a:pPr>
            <a:r>
              <a:rPr lang="fa-IR" sz="2799" b="1" spc="338" dirty="0" smtClean="0">
                <a:solidFill>
                  <a:srgbClr val="FFFFFF"/>
                </a:solidFill>
                <a:latin typeface="DM Sans Bold"/>
                <a:ea typeface="DM Sans Bold"/>
                <a:cs typeface="DM Sans Bold"/>
                <a:sym typeface="DM Sans Bold"/>
              </a:rPr>
              <a:t>6</a:t>
            </a:r>
            <a:endParaRPr lang="en-US" sz="2799" b="1" spc="338" dirty="0">
              <a:solidFill>
                <a:srgbClr val="FFFFFF"/>
              </a:solidFill>
              <a:latin typeface="DM Sans Bold"/>
              <a:ea typeface="DM Sans Bold"/>
              <a:cs typeface="DM Sans Bold"/>
              <a:sym typeface="DM Sans Bold"/>
            </a:endParaRPr>
          </a:p>
        </p:txBody>
      </p:sp>
      <p:sp>
        <p:nvSpPr>
          <p:cNvPr id="43" name="TextBox 43"/>
          <p:cNvSpPr txBox="1"/>
          <p:nvPr/>
        </p:nvSpPr>
        <p:spPr>
          <a:xfrm>
            <a:off x="4062834" y="3412763"/>
            <a:ext cx="2042322" cy="1099660"/>
          </a:xfrm>
          <a:prstGeom prst="rect">
            <a:avLst/>
          </a:prstGeom>
        </p:spPr>
        <p:txBody>
          <a:bodyPr lIns="0" tIns="0" rIns="0" bIns="0" rtlCol="0" anchor="t">
            <a:spAutoFit/>
          </a:bodyPr>
          <a:lstStyle/>
          <a:p>
            <a:pPr algn="ctr">
              <a:lnSpc>
                <a:spcPts val="2940"/>
              </a:lnSpc>
            </a:pPr>
            <a:r>
              <a:rPr lang="fa-IR" sz="2400" b="1" dirty="0" smtClean="0">
                <a:latin typeface="Kollektif Bold"/>
                <a:ea typeface="Kollektif Bold"/>
                <a:cs typeface="B Nazanin" panose="00000400000000000000" pitchFamily="2" charset="-78"/>
                <a:sym typeface="Kollektif Bold"/>
              </a:rPr>
              <a:t>تسهیل </a:t>
            </a:r>
            <a:r>
              <a:rPr lang="fa-IR" sz="2400" b="1" dirty="0">
                <a:latin typeface="Kollektif Bold"/>
                <a:ea typeface="Kollektif Bold"/>
                <a:cs typeface="B Nazanin" panose="00000400000000000000" pitchFamily="2" charset="-78"/>
                <a:sym typeface="Kollektif Bold"/>
              </a:rPr>
              <a:t>ارزیابی مبلغین</a:t>
            </a:r>
            <a:endParaRPr lang="en-US" sz="2400" b="1" dirty="0">
              <a:latin typeface="Kollektif Bold"/>
              <a:ea typeface="Kollektif Bold"/>
              <a:cs typeface="B Nazanin" panose="00000400000000000000" pitchFamily="2" charset="-78"/>
              <a:sym typeface="Kollektif Bold"/>
            </a:endParaRPr>
          </a:p>
          <a:p>
            <a:pPr algn="ctr">
              <a:lnSpc>
                <a:spcPts val="2940"/>
              </a:lnSpc>
            </a:pPr>
            <a:endParaRPr lang="en-US" sz="2100" b="1" spc="67" dirty="0">
              <a:solidFill>
                <a:srgbClr val="545454"/>
              </a:solidFill>
              <a:latin typeface="DM Sans Bold"/>
              <a:ea typeface="DM Sans Bold"/>
              <a:cs typeface="DM Sans Bold"/>
              <a:sym typeface="DM Sans Bold"/>
            </a:endParaRPr>
          </a:p>
        </p:txBody>
      </p:sp>
      <p:sp>
        <p:nvSpPr>
          <p:cNvPr id="45" name="TextBox 45"/>
          <p:cNvSpPr txBox="1"/>
          <p:nvPr/>
        </p:nvSpPr>
        <p:spPr>
          <a:xfrm>
            <a:off x="6590461" y="7149994"/>
            <a:ext cx="2042322" cy="727763"/>
          </a:xfrm>
          <a:prstGeom prst="rect">
            <a:avLst/>
          </a:prstGeom>
        </p:spPr>
        <p:txBody>
          <a:bodyPr lIns="0" tIns="0" rIns="0" bIns="0" rtlCol="0" anchor="t">
            <a:spAutoFit/>
          </a:bodyPr>
          <a:lstStyle/>
          <a:p>
            <a:pPr algn="ctr">
              <a:lnSpc>
                <a:spcPts val="2940"/>
              </a:lnSpc>
            </a:pPr>
            <a:r>
              <a:rPr lang="fa-IR" sz="2400" b="1" dirty="0">
                <a:latin typeface="Kollektif Bold"/>
                <a:ea typeface="Kollektif Bold"/>
                <a:cs typeface="B Nazanin" panose="00000400000000000000" pitchFamily="2" charset="-78"/>
                <a:sym typeface="Kollektif Bold"/>
              </a:rPr>
              <a:t>راهنمای مبلغین</a:t>
            </a:r>
            <a:endParaRPr lang="en-US" sz="2400" b="1" dirty="0">
              <a:latin typeface="Kollektif Bold"/>
              <a:ea typeface="Kollektif Bold"/>
              <a:cs typeface="B Nazanin" panose="00000400000000000000" pitchFamily="2" charset="-78"/>
              <a:sym typeface="Kollektif Bold"/>
            </a:endParaRPr>
          </a:p>
          <a:p>
            <a:pPr algn="ctr">
              <a:lnSpc>
                <a:spcPts val="2940"/>
              </a:lnSpc>
            </a:pPr>
            <a:endParaRPr lang="en-US" sz="2100" b="1" spc="67" dirty="0">
              <a:solidFill>
                <a:srgbClr val="545454"/>
              </a:solidFill>
              <a:latin typeface="DM Sans Bold"/>
              <a:ea typeface="DM Sans Bold"/>
              <a:cs typeface="DM Sans Bold"/>
              <a:sym typeface="DM Sans Bold"/>
            </a:endParaRPr>
          </a:p>
        </p:txBody>
      </p:sp>
      <p:sp>
        <p:nvSpPr>
          <p:cNvPr id="47" name="TextBox 47"/>
          <p:cNvSpPr txBox="1"/>
          <p:nvPr/>
        </p:nvSpPr>
        <p:spPr>
          <a:xfrm>
            <a:off x="9144215" y="3375078"/>
            <a:ext cx="2042322" cy="990015"/>
          </a:xfrm>
          <a:prstGeom prst="rect">
            <a:avLst/>
          </a:prstGeom>
        </p:spPr>
        <p:txBody>
          <a:bodyPr lIns="0" tIns="0" rIns="0" bIns="0" rtlCol="0" anchor="t">
            <a:spAutoFit/>
          </a:bodyPr>
          <a:lstStyle/>
          <a:p>
            <a:pPr algn="ctr">
              <a:lnSpc>
                <a:spcPts val="4000"/>
              </a:lnSpc>
            </a:pPr>
            <a:r>
              <a:rPr lang="fa-IR" sz="2400" b="1" dirty="0">
                <a:latin typeface="Kollektif Bold"/>
                <a:ea typeface="Kollektif Bold"/>
                <a:cs typeface="B Nazanin" panose="00000400000000000000" pitchFamily="2" charset="-78"/>
                <a:sym typeface="Kollektif Bold"/>
              </a:rPr>
              <a:t>تشکیل بانک اطلاعاتی</a:t>
            </a:r>
            <a:endParaRPr lang="en-US" sz="2400" b="1" dirty="0">
              <a:latin typeface="Kollektif Bold"/>
              <a:ea typeface="Kollektif Bold"/>
              <a:cs typeface="B Nazanin" panose="00000400000000000000" pitchFamily="2" charset="-78"/>
              <a:sym typeface="Kollektif Bold"/>
            </a:endParaRPr>
          </a:p>
        </p:txBody>
      </p:sp>
      <p:sp>
        <p:nvSpPr>
          <p:cNvPr id="49" name="TextBox 49"/>
          <p:cNvSpPr txBox="1"/>
          <p:nvPr/>
        </p:nvSpPr>
        <p:spPr>
          <a:xfrm>
            <a:off x="11653377" y="7149994"/>
            <a:ext cx="2042322" cy="990015"/>
          </a:xfrm>
          <a:prstGeom prst="rect">
            <a:avLst/>
          </a:prstGeom>
        </p:spPr>
        <p:txBody>
          <a:bodyPr lIns="0" tIns="0" rIns="0" bIns="0" rtlCol="0" anchor="t">
            <a:spAutoFit/>
          </a:bodyPr>
          <a:lstStyle/>
          <a:p>
            <a:pPr algn="ctr">
              <a:lnSpc>
                <a:spcPts val="4000"/>
              </a:lnSpc>
            </a:pPr>
            <a:r>
              <a:rPr lang="fa-IR" sz="2400" b="1" dirty="0">
                <a:latin typeface="Kollektif Bold"/>
                <a:ea typeface="Kollektif Bold"/>
                <a:cs typeface="B Nazanin" panose="00000400000000000000" pitchFamily="2" charset="-78"/>
                <a:sym typeface="Kollektif Bold"/>
              </a:rPr>
              <a:t>تقویت استعداد نویسندگی</a:t>
            </a:r>
            <a:endParaRPr lang="en-US" sz="2400" b="1" dirty="0">
              <a:latin typeface="Kollektif Bold"/>
              <a:ea typeface="Kollektif Bold"/>
              <a:cs typeface="B Nazanin" panose="00000400000000000000" pitchFamily="2" charset="-78"/>
              <a:sym typeface="Kollektif Bold"/>
            </a:endParaRPr>
          </a:p>
        </p:txBody>
      </p:sp>
      <p:sp>
        <p:nvSpPr>
          <p:cNvPr id="51" name="TextBox 51"/>
          <p:cNvSpPr txBox="1"/>
          <p:nvPr/>
        </p:nvSpPr>
        <p:spPr>
          <a:xfrm>
            <a:off x="14325600" y="3508730"/>
            <a:ext cx="2042322" cy="743793"/>
          </a:xfrm>
          <a:prstGeom prst="rect">
            <a:avLst/>
          </a:prstGeom>
        </p:spPr>
        <p:txBody>
          <a:bodyPr lIns="0" tIns="0" rIns="0" bIns="0" rtlCol="0" anchor="t">
            <a:spAutoFit/>
          </a:bodyPr>
          <a:lstStyle/>
          <a:p>
            <a:pPr algn="ctr">
              <a:lnSpc>
                <a:spcPts val="2940"/>
              </a:lnSpc>
            </a:pPr>
            <a:r>
              <a:rPr lang="fa-IR" sz="2400" b="1" spc="67" dirty="0" smtClean="0">
                <a:solidFill>
                  <a:srgbClr val="545454"/>
                </a:solidFill>
                <a:latin typeface="DM Sans Bold"/>
                <a:ea typeface="DM Sans Bold"/>
                <a:cs typeface="B Nazanin" panose="00000400000000000000" pitchFamily="2" charset="-78"/>
                <a:sym typeface="DM Sans Bold"/>
              </a:rPr>
              <a:t>عدم نیاز به امکانات خاص</a:t>
            </a:r>
            <a:endParaRPr lang="en-US" sz="2400" b="1" spc="67" dirty="0">
              <a:solidFill>
                <a:srgbClr val="545454"/>
              </a:solidFill>
              <a:latin typeface="DM Sans Bold"/>
              <a:ea typeface="DM Sans Bold"/>
              <a:cs typeface="B Nazanin" panose="00000400000000000000" pitchFamily="2" charset="-78"/>
              <a:sym typeface="DM Sans Bold"/>
            </a:endParaRPr>
          </a:p>
        </p:txBody>
      </p:sp>
      <p:sp>
        <p:nvSpPr>
          <p:cNvPr id="53" name="Freeform 53"/>
          <p:cNvSpPr/>
          <p:nvPr/>
        </p:nvSpPr>
        <p:spPr>
          <a:xfrm>
            <a:off x="17204191" y="70377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4" name="Freeform 54"/>
          <p:cNvSpPr/>
          <p:nvPr/>
        </p:nvSpPr>
        <p:spPr>
          <a:xfrm>
            <a:off x="17204191" y="81216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5" name="Freeform 55"/>
          <p:cNvSpPr/>
          <p:nvPr/>
        </p:nvSpPr>
        <p:spPr>
          <a:xfrm rot="5400000" flipH="1" flipV="1">
            <a:off x="17204191" y="92054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6" name="Freeform 56"/>
          <p:cNvSpPr/>
          <p:nvPr/>
        </p:nvSpPr>
        <p:spPr>
          <a:xfrm>
            <a:off x="16120382" y="595398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7" name="Freeform 57"/>
          <p:cNvSpPr/>
          <p:nvPr/>
        </p:nvSpPr>
        <p:spPr>
          <a:xfrm>
            <a:off x="16120382" y="70377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58" name="Freeform 58"/>
          <p:cNvSpPr/>
          <p:nvPr/>
        </p:nvSpPr>
        <p:spPr>
          <a:xfrm rot="5400000">
            <a:off x="15036573" y="81216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9" name="Freeform 59"/>
          <p:cNvSpPr/>
          <p:nvPr/>
        </p:nvSpPr>
        <p:spPr>
          <a:xfrm rot="-10800000">
            <a:off x="16120382" y="92054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0" name="Freeform 60"/>
          <p:cNvSpPr/>
          <p:nvPr/>
        </p:nvSpPr>
        <p:spPr>
          <a:xfrm rot="-10800000" flipH="1" flipV="1">
            <a:off x="15036573" y="92054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4340426" y="1018639"/>
            <a:ext cx="8240586" cy="1282402"/>
          </a:xfrm>
          <a:prstGeom prst="rect">
            <a:avLst/>
          </a:prstGeom>
        </p:spPr>
        <p:txBody>
          <a:bodyPr wrap="square" lIns="0" tIns="0" rIns="0" bIns="0" rtlCol="0" anchor="t">
            <a:spAutoFit/>
          </a:bodyPr>
          <a:lstStyle/>
          <a:p>
            <a:pPr algn="ctr">
              <a:lnSpc>
                <a:spcPts val="9999"/>
              </a:lnSpc>
            </a:pPr>
            <a:r>
              <a:rPr lang="fa-IR" sz="9999" b="1" dirty="0" smtClean="0">
                <a:solidFill>
                  <a:srgbClr val="227C9D"/>
                </a:solidFill>
                <a:latin typeface="Kollektif Bold"/>
                <a:ea typeface="Kollektif Bold"/>
                <a:cs typeface="B Nazanin" panose="00000400000000000000" pitchFamily="2" charset="-78"/>
                <a:sym typeface="Kollektif Bold"/>
              </a:rPr>
              <a:t>چرا اربعین؟</a:t>
            </a:r>
            <a:endParaRPr lang="en-US" sz="9999" b="1" dirty="0">
              <a:solidFill>
                <a:srgbClr val="227C9D"/>
              </a:solidFill>
              <a:latin typeface="Kollektif Bold"/>
              <a:ea typeface="Kollektif Bold"/>
              <a:cs typeface="B Nazanin" panose="00000400000000000000" pitchFamily="2" charset="-78"/>
              <a:sym typeface="Kollektif Bold"/>
            </a:endParaRPr>
          </a:p>
        </p:txBody>
      </p:sp>
      <p:sp>
        <p:nvSpPr>
          <p:cNvPr id="3" name="Freeform 3"/>
          <p:cNvSpPr/>
          <p:nvPr/>
        </p:nvSpPr>
        <p:spPr>
          <a:xfrm>
            <a:off x="17204191"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7204191"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5400000" flipH="1" flipV="1">
            <a:off x="17204191"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6120382"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5400000">
            <a:off x="15036573"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10800000">
            <a:off x="16120382" y="21125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10800000" flipH="1" flipV="1">
            <a:off x="15036573"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5400000" flipH="1" flipV="1">
            <a:off x="12770705" y="-551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10800000" flipH="1" flipV="1">
            <a:off x="12770705" y="102870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rot="-10800000">
            <a:off x="9525" y="70441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a:off x="1083809" y="70727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Freeform 17"/>
          <p:cNvSpPr/>
          <p:nvPr/>
        </p:nvSpPr>
        <p:spPr>
          <a:xfrm rot="-10800000">
            <a:off x="3321750"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Freeform 18"/>
          <p:cNvSpPr/>
          <p:nvPr/>
        </p:nvSpPr>
        <p:spPr>
          <a:xfrm>
            <a:off x="3321750" y="818511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19"/>
          <p:cNvSpPr/>
          <p:nvPr/>
        </p:nvSpPr>
        <p:spPr>
          <a:xfrm rot="5400000">
            <a:off x="4405559"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20" name="Group 20"/>
          <p:cNvGrpSpPr/>
          <p:nvPr/>
        </p:nvGrpSpPr>
        <p:grpSpPr>
          <a:xfrm rot="2700000">
            <a:off x="14381224" y="7574679"/>
            <a:ext cx="7415398" cy="3565095"/>
            <a:chOff x="0" y="0"/>
            <a:chExt cx="660400" cy="317500"/>
          </a:xfrm>
        </p:grpSpPr>
        <p:sp>
          <p:nvSpPr>
            <p:cNvPr id="21" name="Freeform 21"/>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22" name="TextBox 22"/>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3" name="AutoShape 23"/>
          <p:cNvSpPr/>
          <p:nvPr/>
        </p:nvSpPr>
        <p:spPr>
          <a:xfrm>
            <a:off x="13918610" y="8394229"/>
            <a:ext cx="5185216" cy="5132702"/>
          </a:xfrm>
          <a:prstGeom prst="line">
            <a:avLst/>
          </a:prstGeom>
          <a:ln w="28575" cap="flat">
            <a:solidFill>
              <a:srgbClr val="8CA9AD"/>
            </a:solidFill>
            <a:prstDash val="solid"/>
            <a:headEnd type="none" w="sm" len="sm"/>
            <a:tailEnd type="none" w="sm" len="sm"/>
          </a:ln>
        </p:spPr>
      </p:sp>
      <p:sp>
        <p:nvSpPr>
          <p:cNvPr id="24" name="AutoShape 24"/>
          <p:cNvSpPr/>
          <p:nvPr/>
        </p:nvSpPr>
        <p:spPr>
          <a:xfrm>
            <a:off x="13704664" y="8706905"/>
            <a:ext cx="5038853" cy="5038853"/>
          </a:xfrm>
          <a:prstGeom prst="line">
            <a:avLst/>
          </a:prstGeom>
          <a:ln w="28575" cap="flat">
            <a:solidFill>
              <a:srgbClr val="8CA9AD"/>
            </a:solidFill>
            <a:prstDash val="solid"/>
            <a:headEnd type="none" w="sm" len="sm"/>
            <a:tailEnd type="none" w="sm" len="sm"/>
          </a:ln>
        </p:spPr>
      </p:sp>
      <p:sp>
        <p:nvSpPr>
          <p:cNvPr id="25" name="AutoShape 25"/>
          <p:cNvSpPr/>
          <p:nvPr/>
        </p:nvSpPr>
        <p:spPr>
          <a:xfrm>
            <a:off x="13525062" y="9065375"/>
            <a:ext cx="4867141" cy="4867141"/>
          </a:xfrm>
          <a:prstGeom prst="line">
            <a:avLst/>
          </a:prstGeom>
          <a:ln w="28575" cap="flat">
            <a:solidFill>
              <a:srgbClr val="8CA9AD"/>
            </a:solidFill>
            <a:prstDash val="solid"/>
            <a:headEnd type="none" w="sm" len="sm"/>
            <a:tailEnd type="none" w="sm" len="sm"/>
          </a:ln>
        </p:spPr>
      </p:sp>
      <p:sp>
        <p:nvSpPr>
          <p:cNvPr id="26" name="AutoShape 26"/>
          <p:cNvSpPr/>
          <p:nvPr/>
        </p:nvSpPr>
        <p:spPr>
          <a:xfrm>
            <a:off x="13398407" y="9451643"/>
            <a:ext cx="4690515" cy="4690515"/>
          </a:xfrm>
          <a:prstGeom prst="line">
            <a:avLst/>
          </a:prstGeom>
          <a:ln w="28575" cap="flat">
            <a:solidFill>
              <a:srgbClr val="8CA9AD"/>
            </a:solidFill>
            <a:prstDash val="solid"/>
            <a:headEnd type="none" w="sm" len="sm"/>
            <a:tailEnd type="none" w="sm" len="sm"/>
          </a:ln>
        </p:spPr>
      </p:sp>
      <p:sp>
        <p:nvSpPr>
          <p:cNvPr id="27" name="AutoShape 27"/>
          <p:cNvSpPr/>
          <p:nvPr/>
        </p:nvSpPr>
        <p:spPr>
          <a:xfrm>
            <a:off x="13254553" y="9891320"/>
            <a:ext cx="4347674" cy="4347674"/>
          </a:xfrm>
          <a:prstGeom prst="line">
            <a:avLst/>
          </a:prstGeom>
          <a:ln w="28575" cap="flat">
            <a:solidFill>
              <a:srgbClr val="8CA9AD"/>
            </a:solidFill>
            <a:prstDash val="solid"/>
            <a:headEnd type="none" w="sm" len="sm"/>
            <a:tailEnd type="none" w="sm" len="sm"/>
          </a:ln>
        </p:spPr>
      </p:sp>
      <p:grpSp>
        <p:nvGrpSpPr>
          <p:cNvPr id="28" name="Group 28"/>
          <p:cNvGrpSpPr/>
          <p:nvPr/>
        </p:nvGrpSpPr>
        <p:grpSpPr>
          <a:xfrm rot="2700000">
            <a:off x="-1376391" y="-3093321"/>
            <a:ext cx="7415398" cy="3565095"/>
            <a:chOff x="0" y="0"/>
            <a:chExt cx="660400" cy="317500"/>
          </a:xfrm>
        </p:grpSpPr>
        <p:sp>
          <p:nvSpPr>
            <p:cNvPr id="29" name="Freeform 29"/>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30" name="TextBox 30"/>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31" name="AutoShape 31"/>
          <p:cNvSpPr/>
          <p:nvPr/>
        </p:nvSpPr>
        <p:spPr>
          <a:xfrm>
            <a:off x="-1839005" y="-2273771"/>
            <a:ext cx="5185216" cy="5132702"/>
          </a:xfrm>
          <a:prstGeom prst="line">
            <a:avLst/>
          </a:prstGeom>
          <a:ln w="28575" cap="flat">
            <a:solidFill>
              <a:srgbClr val="8CA9AD"/>
            </a:solidFill>
            <a:prstDash val="solid"/>
            <a:headEnd type="none" w="sm" len="sm"/>
            <a:tailEnd type="none" w="sm" len="sm"/>
          </a:ln>
        </p:spPr>
      </p:sp>
      <p:sp>
        <p:nvSpPr>
          <p:cNvPr id="32" name="AutoShape 32"/>
          <p:cNvSpPr/>
          <p:nvPr/>
        </p:nvSpPr>
        <p:spPr>
          <a:xfrm>
            <a:off x="-2052951" y="-1961095"/>
            <a:ext cx="5038853" cy="5038853"/>
          </a:xfrm>
          <a:prstGeom prst="line">
            <a:avLst/>
          </a:prstGeom>
          <a:ln w="28575" cap="flat">
            <a:solidFill>
              <a:srgbClr val="8CA9AD"/>
            </a:solidFill>
            <a:prstDash val="solid"/>
            <a:headEnd type="none" w="sm" len="sm"/>
            <a:tailEnd type="none" w="sm" len="sm"/>
          </a:ln>
        </p:spPr>
      </p:sp>
      <p:sp>
        <p:nvSpPr>
          <p:cNvPr id="33" name="AutoShape 33"/>
          <p:cNvSpPr/>
          <p:nvPr/>
        </p:nvSpPr>
        <p:spPr>
          <a:xfrm>
            <a:off x="-2232553" y="-1602625"/>
            <a:ext cx="4867141" cy="4867141"/>
          </a:xfrm>
          <a:prstGeom prst="line">
            <a:avLst/>
          </a:prstGeom>
          <a:ln w="28575" cap="flat">
            <a:solidFill>
              <a:srgbClr val="8CA9AD"/>
            </a:solidFill>
            <a:prstDash val="solid"/>
            <a:headEnd type="none" w="sm" len="sm"/>
            <a:tailEnd type="none" w="sm" len="sm"/>
          </a:ln>
        </p:spPr>
      </p:sp>
      <p:sp>
        <p:nvSpPr>
          <p:cNvPr id="34" name="AutoShape 34"/>
          <p:cNvSpPr/>
          <p:nvPr/>
        </p:nvSpPr>
        <p:spPr>
          <a:xfrm>
            <a:off x="-2359208" y="-1216357"/>
            <a:ext cx="4690515" cy="4690515"/>
          </a:xfrm>
          <a:prstGeom prst="line">
            <a:avLst/>
          </a:prstGeom>
          <a:ln w="28575" cap="flat">
            <a:solidFill>
              <a:srgbClr val="8CA9AD"/>
            </a:solidFill>
            <a:prstDash val="solid"/>
            <a:headEnd type="none" w="sm" len="sm"/>
            <a:tailEnd type="none" w="sm" len="sm"/>
          </a:ln>
        </p:spPr>
      </p:sp>
      <p:sp>
        <p:nvSpPr>
          <p:cNvPr id="35" name="AutoShape 35"/>
          <p:cNvSpPr/>
          <p:nvPr/>
        </p:nvSpPr>
        <p:spPr>
          <a:xfrm>
            <a:off x="-2503062" y="-776680"/>
            <a:ext cx="4347674" cy="4347674"/>
          </a:xfrm>
          <a:prstGeom prst="line">
            <a:avLst/>
          </a:prstGeom>
          <a:ln w="28575" cap="flat">
            <a:solidFill>
              <a:srgbClr val="8CA9AD"/>
            </a:solidFill>
            <a:prstDash val="solid"/>
            <a:headEnd type="none" w="sm" len="sm"/>
            <a:tailEnd type="none" w="sm" len="sm"/>
          </a:ln>
        </p:spPr>
      </p:sp>
      <p:sp>
        <p:nvSpPr>
          <p:cNvPr id="36" name="AutoShape 36"/>
          <p:cNvSpPr/>
          <p:nvPr/>
        </p:nvSpPr>
        <p:spPr>
          <a:xfrm>
            <a:off x="-2623881" y="-332957"/>
            <a:ext cx="3963599" cy="3985594"/>
          </a:xfrm>
          <a:prstGeom prst="line">
            <a:avLst/>
          </a:prstGeom>
          <a:ln w="28575" cap="flat">
            <a:solidFill>
              <a:srgbClr val="8CA9AD"/>
            </a:solidFill>
            <a:prstDash val="solid"/>
            <a:headEnd type="none" w="sm" len="sm"/>
            <a:tailEnd type="none" w="sm" len="sm"/>
          </a:ln>
        </p:spPr>
      </p:sp>
      <p:sp>
        <p:nvSpPr>
          <p:cNvPr id="37" name="AutoShape 37"/>
          <p:cNvSpPr/>
          <p:nvPr/>
        </p:nvSpPr>
        <p:spPr>
          <a:xfrm>
            <a:off x="-2598114" y="228677"/>
            <a:ext cx="3377485" cy="3360058"/>
          </a:xfrm>
          <a:prstGeom prst="line">
            <a:avLst/>
          </a:prstGeom>
          <a:ln w="28575" cap="flat">
            <a:solidFill>
              <a:srgbClr val="8CA9AD"/>
            </a:solidFill>
            <a:prstDash val="solid"/>
            <a:headEnd type="none" w="sm" len="sm"/>
            <a:tailEnd type="none" w="sm" len="sm"/>
          </a:ln>
        </p:spPr>
      </p:sp>
      <p:sp>
        <p:nvSpPr>
          <p:cNvPr id="38" name="AutoShape 38"/>
          <p:cNvSpPr/>
          <p:nvPr/>
        </p:nvSpPr>
        <p:spPr>
          <a:xfrm>
            <a:off x="-2509797" y="905760"/>
            <a:ext cx="2628598" cy="2671969"/>
          </a:xfrm>
          <a:prstGeom prst="line">
            <a:avLst/>
          </a:prstGeom>
          <a:ln w="28575" cap="flat">
            <a:solidFill>
              <a:srgbClr val="8CA9AD"/>
            </a:solidFill>
            <a:prstDash val="solid"/>
            <a:headEnd type="none" w="sm" len="sm"/>
            <a:tailEnd type="none" w="sm" len="sm"/>
          </a:ln>
        </p:spPr>
      </p:sp>
      <p:sp>
        <p:nvSpPr>
          <p:cNvPr id="39" name="TextBox 39"/>
          <p:cNvSpPr txBox="1"/>
          <p:nvPr/>
        </p:nvSpPr>
        <p:spPr>
          <a:xfrm>
            <a:off x="3227709" y="3217401"/>
            <a:ext cx="10719600" cy="4431983"/>
          </a:xfrm>
          <a:prstGeom prst="rect">
            <a:avLst/>
          </a:prstGeom>
        </p:spPr>
        <p:txBody>
          <a:bodyPr lIns="0" tIns="0" rIns="0" bIns="0" rtlCol="0" anchor="t">
            <a:spAutoFit/>
          </a:bodyPr>
          <a:lstStyle/>
          <a:p>
            <a:pPr algn="ctr"/>
            <a:r>
              <a:rPr lang="fa-IR" sz="3600" dirty="0" smtClean="0">
                <a:solidFill>
                  <a:srgbClr val="545454"/>
                </a:solidFill>
                <a:latin typeface="DM Sans"/>
                <a:ea typeface="DM Sans"/>
                <a:cs typeface="B Nazanin" panose="00000400000000000000" pitchFamily="2" charset="-78"/>
                <a:sym typeface="DM Sans"/>
              </a:rPr>
              <a:t>اربعین حسینی میعادگاه شیعیان از سراسر عالم است و محبین اهل بیت </a:t>
            </a:r>
            <a:r>
              <a:rPr lang="fa-IR" sz="2800" dirty="0" smtClean="0">
                <a:solidFill>
                  <a:srgbClr val="545454"/>
                </a:solidFill>
                <a:latin typeface="DM Sans"/>
                <a:ea typeface="DM Sans"/>
                <a:cs typeface="B Nazanin" panose="00000400000000000000" pitchFamily="2" charset="-78"/>
                <a:sym typeface="DM Sans"/>
              </a:rPr>
              <a:t>علیهم‌السلام </a:t>
            </a:r>
            <a:r>
              <a:rPr lang="fa-IR" sz="3600" dirty="0" smtClean="0">
                <a:solidFill>
                  <a:srgbClr val="545454"/>
                </a:solidFill>
                <a:latin typeface="DM Sans"/>
                <a:ea typeface="DM Sans"/>
                <a:cs typeface="B Nazanin" panose="00000400000000000000" pitchFamily="2" charset="-78"/>
                <a:sym typeface="DM Sans"/>
              </a:rPr>
              <a:t>از تمامی جهان در بازه زمانی کوتاهی در عراق گرد هم می </a:t>
            </a:r>
            <a:r>
              <a:rPr lang="fa-IR" sz="3600" dirty="0" smtClean="0">
                <a:solidFill>
                  <a:srgbClr val="545454"/>
                </a:solidFill>
                <a:latin typeface="DM Sans"/>
                <a:ea typeface="DM Sans"/>
                <a:cs typeface="B Nazanin" panose="00000400000000000000" pitchFamily="2" charset="-78"/>
                <a:sym typeface="DM Sans"/>
              </a:rPr>
              <a:t>آیند</a:t>
            </a:r>
            <a:endParaRPr lang="fa-IR" sz="3600" dirty="0" smtClean="0">
              <a:solidFill>
                <a:srgbClr val="545454"/>
              </a:solidFill>
              <a:latin typeface="DM Sans"/>
              <a:ea typeface="DM Sans"/>
              <a:cs typeface="B Nazanin" panose="00000400000000000000" pitchFamily="2" charset="-78"/>
              <a:sym typeface="DM Sans"/>
            </a:endParaRPr>
          </a:p>
          <a:p>
            <a:pPr algn="ctr"/>
            <a:r>
              <a:rPr lang="fa-IR" sz="3600" dirty="0" smtClean="0">
                <a:solidFill>
                  <a:srgbClr val="545454"/>
                </a:solidFill>
                <a:latin typeface="DM Sans"/>
                <a:ea typeface="DM Sans"/>
                <a:cs typeface="B Nazanin" panose="00000400000000000000" pitchFamily="2" charset="-78"/>
                <a:sym typeface="DM Sans"/>
              </a:rPr>
              <a:t>استفاده از این فرصت طلایی نیاز مهاجرت مبلغین به سرزمین های دور را برطرف می سازد. علاوه بر این </a:t>
            </a:r>
            <a:r>
              <a:rPr lang="fa-IR" sz="3600" dirty="0" smtClean="0">
                <a:solidFill>
                  <a:srgbClr val="545454"/>
                </a:solidFill>
                <a:latin typeface="DM Sans"/>
                <a:ea typeface="DM Sans"/>
                <a:cs typeface="B Nazanin" panose="00000400000000000000" pitchFamily="2" charset="-78"/>
                <a:sym typeface="DM Sans"/>
              </a:rPr>
              <a:t>مخاطبِ تحتِ </a:t>
            </a:r>
            <a:r>
              <a:rPr lang="fa-IR" sz="3600" dirty="0" smtClean="0">
                <a:solidFill>
                  <a:srgbClr val="545454"/>
                </a:solidFill>
                <a:latin typeface="DM Sans"/>
                <a:ea typeface="DM Sans"/>
                <a:cs typeface="B Nazanin" panose="00000400000000000000" pitchFamily="2" charset="-78"/>
                <a:sym typeface="DM Sans"/>
              </a:rPr>
              <a:t>تاثیر فضای اربعین، بسیار آمادگی بالایی برای پذیرش محتوا دارد.</a:t>
            </a:r>
            <a:endParaRPr lang="fa-IR" sz="3600" dirty="0">
              <a:solidFill>
                <a:srgbClr val="545454"/>
              </a:solidFill>
              <a:latin typeface="DM Sans"/>
              <a:ea typeface="DM Sans"/>
              <a:cs typeface="B Nazanin" panose="00000400000000000000" pitchFamily="2" charset="-78"/>
              <a:sym typeface="DM Sans"/>
            </a:endParaRPr>
          </a:p>
          <a:p>
            <a:pPr algn="ctr"/>
            <a:r>
              <a:rPr lang="fa-IR" sz="3600" dirty="0" smtClean="0">
                <a:solidFill>
                  <a:srgbClr val="545454"/>
                </a:solidFill>
                <a:latin typeface="DM Sans"/>
                <a:ea typeface="DM Sans"/>
                <a:cs typeface="B Nazanin" panose="00000400000000000000" pitchFamily="2" charset="-78"/>
                <a:sym typeface="DM Sans"/>
              </a:rPr>
              <a:t>کوتاهی این زمان، و آمادگی پشتیبانی (مواکب و ...) استفاده از این فرصت را ساده تر می کند و شایسته است که تمام پتانسیل تبلیغ بین الملل در این بازه زمانی فعال شود.</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186075" y="3663458"/>
            <a:ext cx="7741890" cy="2387872"/>
          </a:xfrm>
          <a:prstGeom prst="rect">
            <a:avLst/>
          </a:prstGeom>
        </p:spPr>
      </p:pic>
      <p:grpSp>
        <p:nvGrpSpPr>
          <p:cNvPr id="3" name="Group 3"/>
          <p:cNvGrpSpPr/>
          <p:nvPr/>
        </p:nvGrpSpPr>
        <p:grpSpPr>
          <a:xfrm>
            <a:off x="9177512" y="1781725"/>
            <a:ext cx="7321059" cy="4049255"/>
            <a:chOff x="0" y="-57150"/>
            <a:chExt cx="1736053" cy="869950"/>
          </a:xfrm>
        </p:grpSpPr>
        <p:sp>
          <p:nvSpPr>
            <p:cNvPr id="4" name="Freeform 4"/>
            <p:cNvSpPr/>
            <p:nvPr/>
          </p:nvSpPr>
          <p:spPr>
            <a:xfrm>
              <a:off x="0" y="0"/>
              <a:ext cx="1736053" cy="812800"/>
            </a:xfrm>
            <a:custGeom>
              <a:avLst/>
              <a:gdLst/>
              <a:ahLst/>
              <a:cxnLst/>
              <a:rect l="l" t="t" r="r" b="b"/>
              <a:pathLst>
                <a:path w="1736053" h="812800">
                  <a:moveTo>
                    <a:pt x="58726" y="0"/>
                  </a:moveTo>
                  <a:lnTo>
                    <a:pt x="1677327" y="0"/>
                  </a:lnTo>
                  <a:cubicBezTo>
                    <a:pt x="1692902" y="0"/>
                    <a:pt x="1707840" y="6187"/>
                    <a:pt x="1718853" y="17200"/>
                  </a:cubicBezTo>
                  <a:cubicBezTo>
                    <a:pt x="1729866" y="28214"/>
                    <a:pt x="1736053" y="43151"/>
                    <a:pt x="1736053" y="58726"/>
                  </a:cubicBezTo>
                  <a:lnTo>
                    <a:pt x="1736053" y="754074"/>
                  </a:lnTo>
                  <a:cubicBezTo>
                    <a:pt x="1736053" y="786508"/>
                    <a:pt x="1709761" y="812800"/>
                    <a:pt x="1677327" y="812800"/>
                  </a:cubicBezTo>
                  <a:lnTo>
                    <a:pt x="58726" y="812800"/>
                  </a:lnTo>
                  <a:cubicBezTo>
                    <a:pt x="43151" y="812800"/>
                    <a:pt x="28214" y="806613"/>
                    <a:pt x="17200" y="795600"/>
                  </a:cubicBezTo>
                  <a:cubicBezTo>
                    <a:pt x="6187" y="784586"/>
                    <a:pt x="0" y="769649"/>
                    <a:pt x="0" y="754074"/>
                  </a:cubicBezTo>
                  <a:lnTo>
                    <a:pt x="0" y="58726"/>
                  </a:lnTo>
                  <a:cubicBezTo>
                    <a:pt x="0" y="43151"/>
                    <a:pt x="6187" y="28214"/>
                    <a:pt x="17200" y="17200"/>
                  </a:cubicBezTo>
                  <a:cubicBezTo>
                    <a:pt x="28214" y="6187"/>
                    <a:pt x="43151" y="0"/>
                    <a:pt x="58726" y="0"/>
                  </a:cubicBezTo>
                  <a:close/>
                </a:path>
              </a:pathLst>
            </a:custGeom>
            <a:solidFill>
              <a:srgbClr val="48CFAE"/>
            </a:solidFill>
          </p:spPr>
        </p:sp>
        <p:sp>
          <p:nvSpPr>
            <p:cNvPr id="5" name="TextBox 5"/>
            <p:cNvSpPr txBox="1"/>
            <p:nvPr/>
          </p:nvSpPr>
          <p:spPr>
            <a:xfrm>
              <a:off x="0" y="-57150"/>
              <a:ext cx="1736053" cy="86995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11386843" y="7201845"/>
            <a:ext cx="7415398" cy="3565095"/>
            <a:chOff x="0" y="0"/>
            <a:chExt cx="660400" cy="317500"/>
          </a:xfrm>
        </p:grpSpPr>
        <p:sp>
          <p:nvSpPr>
            <p:cNvPr id="7" name="Freeform 7"/>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8" name="TextBox 8"/>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9" name="AutoShape 9"/>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sp>
      <p:sp>
        <p:nvSpPr>
          <p:cNvPr id="10" name="AutoShape 10"/>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sp>
      <p:sp>
        <p:nvSpPr>
          <p:cNvPr id="11" name="AutoShape 11"/>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sp>
      <p:sp>
        <p:nvSpPr>
          <p:cNvPr id="21" name="Freeform 21"/>
          <p:cNvSpPr/>
          <p:nvPr/>
        </p:nvSpPr>
        <p:spPr>
          <a:xfrm>
            <a:off x="8761666" y="3156861"/>
            <a:ext cx="1069467" cy="830353"/>
          </a:xfrm>
          <a:custGeom>
            <a:avLst/>
            <a:gdLst/>
            <a:ahLst/>
            <a:cxnLst/>
            <a:rect l="l" t="t" r="r" b="b"/>
            <a:pathLst>
              <a:path w="1069467" h="830353">
                <a:moveTo>
                  <a:pt x="0" y="0"/>
                </a:moveTo>
                <a:lnTo>
                  <a:pt x="1069467" y="0"/>
                </a:lnTo>
                <a:lnTo>
                  <a:pt x="1069467" y="830353"/>
                </a:lnTo>
                <a:lnTo>
                  <a:pt x="0" y="83035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23" name="Group 23"/>
          <p:cNvGrpSpPr/>
          <p:nvPr/>
        </p:nvGrpSpPr>
        <p:grpSpPr>
          <a:xfrm rot="2700000">
            <a:off x="-2137434" y="-3783523"/>
            <a:ext cx="7415398" cy="3565095"/>
            <a:chOff x="0" y="0"/>
            <a:chExt cx="660400" cy="317500"/>
          </a:xfrm>
        </p:grpSpPr>
        <p:sp>
          <p:nvSpPr>
            <p:cNvPr id="24" name="Freeform 24"/>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25" name="TextBox 25"/>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6" name="AutoShape 26"/>
          <p:cNvSpPr/>
          <p:nvPr/>
        </p:nvSpPr>
        <p:spPr>
          <a:xfrm>
            <a:off x="-2600048" y="-2963974"/>
            <a:ext cx="5185216" cy="5132702"/>
          </a:xfrm>
          <a:prstGeom prst="line">
            <a:avLst/>
          </a:prstGeom>
          <a:ln w="28575" cap="flat">
            <a:solidFill>
              <a:srgbClr val="8CA9AD"/>
            </a:solidFill>
            <a:prstDash val="solid"/>
            <a:headEnd type="none" w="sm" len="sm"/>
            <a:tailEnd type="none" w="sm" len="sm"/>
          </a:ln>
        </p:spPr>
      </p:sp>
      <p:sp>
        <p:nvSpPr>
          <p:cNvPr id="27" name="AutoShape 27"/>
          <p:cNvSpPr/>
          <p:nvPr/>
        </p:nvSpPr>
        <p:spPr>
          <a:xfrm>
            <a:off x="-2813995" y="-2651297"/>
            <a:ext cx="5038853" cy="5038853"/>
          </a:xfrm>
          <a:prstGeom prst="line">
            <a:avLst/>
          </a:prstGeom>
          <a:ln w="28575" cap="flat">
            <a:solidFill>
              <a:srgbClr val="8CA9AD"/>
            </a:solidFill>
            <a:prstDash val="solid"/>
            <a:headEnd type="none" w="sm" len="sm"/>
            <a:tailEnd type="none" w="sm" len="sm"/>
          </a:ln>
        </p:spPr>
      </p:sp>
      <p:sp>
        <p:nvSpPr>
          <p:cNvPr id="28" name="AutoShape 28"/>
          <p:cNvSpPr/>
          <p:nvPr/>
        </p:nvSpPr>
        <p:spPr>
          <a:xfrm>
            <a:off x="-2993596" y="-2292827"/>
            <a:ext cx="4867141" cy="4867141"/>
          </a:xfrm>
          <a:prstGeom prst="line">
            <a:avLst/>
          </a:prstGeom>
          <a:ln w="28575" cap="flat">
            <a:solidFill>
              <a:srgbClr val="8CA9AD"/>
            </a:solidFill>
            <a:prstDash val="solid"/>
            <a:headEnd type="none" w="sm" len="sm"/>
            <a:tailEnd type="none" w="sm" len="sm"/>
          </a:ln>
        </p:spPr>
      </p:sp>
      <p:sp>
        <p:nvSpPr>
          <p:cNvPr id="29" name="AutoShape 29"/>
          <p:cNvSpPr/>
          <p:nvPr/>
        </p:nvSpPr>
        <p:spPr>
          <a:xfrm>
            <a:off x="-3120251" y="-1906560"/>
            <a:ext cx="4690515" cy="4690515"/>
          </a:xfrm>
          <a:prstGeom prst="line">
            <a:avLst/>
          </a:prstGeom>
          <a:ln w="28575" cap="flat">
            <a:solidFill>
              <a:srgbClr val="8CA9AD"/>
            </a:solidFill>
            <a:prstDash val="solid"/>
            <a:headEnd type="none" w="sm" len="sm"/>
            <a:tailEnd type="none" w="sm" len="sm"/>
          </a:ln>
        </p:spPr>
      </p:sp>
      <p:sp>
        <p:nvSpPr>
          <p:cNvPr id="30" name="AutoShape 30"/>
          <p:cNvSpPr/>
          <p:nvPr/>
        </p:nvSpPr>
        <p:spPr>
          <a:xfrm>
            <a:off x="-3264105" y="-1466883"/>
            <a:ext cx="4347674" cy="4347674"/>
          </a:xfrm>
          <a:prstGeom prst="line">
            <a:avLst/>
          </a:prstGeom>
          <a:ln w="28575" cap="flat">
            <a:solidFill>
              <a:srgbClr val="8CA9AD"/>
            </a:solidFill>
            <a:prstDash val="solid"/>
            <a:headEnd type="none" w="sm" len="sm"/>
            <a:tailEnd type="none" w="sm" len="sm"/>
          </a:ln>
        </p:spPr>
      </p:sp>
      <p:sp>
        <p:nvSpPr>
          <p:cNvPr id="31" name="AutoShape 31"/>
          <p:cNvSpPr/>
          <p:nvPr/>
        </p:nvSpPr>
        <p:spPr>
          <a:xfrm>
            <a:off x="-3384925" y="-1023159"/>
            <a:ext cx="3963599" cy="3985594"/>
          </a:xfrm>
          <a:prstGeom prst="line">
            <a:avLst/>
          </a:prstGeom>
          <a:ln w="28575" cap="flat">
            <a:solidFill>
              <a:srgbClr val="8CA9AD"/>
            </a:solidFill>
            <a:prstDash val="solid"/>
            <a:headEnd type="none" w="sm" len="sm"/>
            <a:tailEnd type="none" w="sm" len="sm"/>
          </a:ln>
        </p:spPr>
      </p:sp>
      <p:sp>
        <p:nvSpPr>
          <p:cNvPr id="32" name="AutoShape 32"/>
          <p:cNvSpPr/>
          <p:nvPr/>
        </p:nvSpPr>
        <p:spPr>
          <a:xfrm>
            <a:off x="-3359157" y="-461526"/>
            <a:ext cx="3377485" cy="3360058"/>
          </a:xfrm>
          <a:prstGeom prst="line">
            <a:avLst/>
          </a:prstGeom>
          <a:ln w="28575" cap="flat">
            <a:solidFill>
              <a:srgbClr val="8CA9AD"/>
            </a:solidFill>
            <a:prstDash val="solid"/>
            <a:headEnd type="none" w="sm" len="sm"/>
            <a:tailEnd type="none" w="sm" len="sm"/>
          </a:ln>
        </p:spPr>
      </p:sp>
      <p:sp>
        <p:nvSpPr>
          <p:cNvPr id="33" name="TextBox 33"/>
          <p:cNvSpPr txBox="1"/>
          <p:nvPr/>
        </p:nvSpPr>
        <p:spPr>
          <a:xfrm>
            <a:off x="10458757" y="3061559"/>
            <a:ext cx="5442099" cy="1477328"/>
          </a:xfrm>
          <a:prstGeom prst="rect">
            <a:avLst/>
          </a:prstGeom>
        </p:spPr>
        <p:txBody>
          <a:bodyPr wrap="square" lIns="0" tIns="0" rIns="0" bIns="0" rtlCol="0" anchor="t">
            <a:spAutoFit/>
          </a:bodyPr>
          <a:lstStyle/>
          <a:p>
            <a:pPr algn="ctr"/>
            <a:r>
              <a:rPr lang="fa-IR" sz="3200" b="1" dirty="0" smtClean="0">
                <a:solidFill>
                  <a:srgbClr val="FFFFFF"/>
                </a:solidFill>
                <a:latin typeface="DM Sans Italics"/>
                <a:ea typeface="DM Sans Italics"/>
                <a:cs typeface="B Nazanin" panose="00000400000000000000" pitchFamily="2" charset="-78"/>
                <a:sym typeface="DM Sans Italics"/>
              </a:rPr>
              <a:t>حدود 20 درصد از زائران فارسی زبان و مابقی به زبان های </a:t>
            </a:r>
            <a:r>
              <a:rPr lang="fa-IR" sz="3200" b="1" dirty="0" smtClean="0">
                <a:solidFill>
                  <a:srgbClr val="FFFF00"/>
                </a:solidFill>
                <a:latin typeface="DM Sans Italics"/>
                <a:ea typeface="DM Sans Italics"/>
                <a:cs typeface="B Nazanin" panose="00000400000000000000" pitchFamily="2" charset="-78"/>
                <a:sym typeface="DM Sans Italics"/>
              </a:rPr>
              <a:t>عربی</a:t>
            </a:r>
            <a:r>
              <a:rPr lang="fa-IR" sz="3200" b="1" dirty="0" smtClean="0">
                <a:solidFill>
                  <a:srgbClr val="FFFFFF"/>
                </a:solidFill>
                <a:latin typeface="DM Sans Italics"/>
                <a:ea typeface="DM Sans Italics"/>
                <a:cs typeface="B Nazanin" panose="00000400000000000000" pitchFamily="2" charset="-78"/>
                <a:sym typeface="DM Sans Italics"/>
              </a:rPr>
              <a:t>، </a:t>
            </a:r>
            <a:r>
              <a:rPr lang="fa-IR" sz="3200" b="1" dirty="0" smtClean="0">
                <a:solidFill>
                  <a:srgbClr val="FFFF00"/>
                </a:solidFill>
                <a:latin typeface="DM Sans Italics"/>
                <a:ea typeface="DM Sans Italics"/>
                <a:cs typeface="B Nazanin" panose="00000400000000000000" pitchFamily="2" charset="-78"/>
                <a:sym typeface="DM Sans Italics"/>
              </a:rPr>
              <a:t>انگلیسی</a:t>
            </a:r>
            <a:r>
              <a:rPr lang="fa-IR" sz="3200" b="1" dirty="0" smtClean="0">
                <a:solidFill>
                  <a:srgbClr val="FFFFFF"/>
                </a:solidFill>
                <a:latin typeface="DM Sans Italics"/>
                <a:ea typeface="DM Sans Italics"/>
                <a:cs typeface="B Nazanin" panose="00000400000000000000" pitchFamily="2" charset="-78"/>
                <a:sym typeface="DM Sans Italics"/>
              </a:rPr>
              <a:t>، </a:t>
            </a:r>
            <a:r>
              <a:rPr lang="fa-IR" sz="3200" b="1" dirty="0" smtClean="0">
                <a:solidFill>
                  <a:srgbClr val="FFFF00"/>
                </a:solidFill>
                <a:latin typeface="DM Sans Italics"/>
                <a:ea typeface="DM Sans Italics"/>
                <a:cs typeface="B Nazanin" panose="00000400000000000000" pitchFamily="2" charset="-78"/>
                <a:sym typeface="DM Sans Italics"/>
              </a:rPr>
              <a:t>ترکی</a:t>
            </a:r>
            <a:r>
              <a:rPr lang="fa-IR" sz="3200" b="1" dirty="0" smtClean="0">
                <a:solidFill>
                  <a:srgbClr val="FFFFFF"/>
                </a:solidFill>
                <a:latin typeface="DM Sans Italics"/>
                <a:ea typeface="DM Sans Italics"/>
                <a:cs typeface="B Nazanin" panose="00000400000000000000" pitchFamily="2" charset="-78"/>
                <a:sym typeface="DM Sans Italics"/>
              </a:rPr>
              <a:t> و... صحبت می کنند.</a:t>
            </a:r>
            <a:endParaRPr lang="en-US" sz="3200" b="1" dirty="0">
              <a:solidFill>
                <a:srgbClr val="FFFFFF"/>
              </a:solidFill>
              <a:latin typeface="DM Sans Italics"/>
              <a:ea typeface="DM Sans Italics"/>
              <a:cs typeface="B Nazanin" panose="00000400000000000000" pitchFamily="2" charset="-78"/>
              <a:sym typeface="DM Sans Italics"/>
            </a:endParaRPr>
          </a:p>
        </p:txBody>
      </p:sp>
      <p:sp>
        <p:nvSpPr>
          <p:cNvPr id="34" name="TextBox 34"/>
          <p:cNvSpPr txBox="1"/>
          <p:nvPr/>
        </p:nvSpPr>
        <p:spPr>
          <a:xfrm>
            <a:off x="1831792" y="6067890"/>
            <a:ext cx="6450454" cy="641201"/>
          </a:xfrm>
          <a:prstGeom prst="rect">
            <a:avLst/>
          </a:prstGeom>
        </p:spPr>
        <p:txBody>
          <a:bodyPr lIns="0" tIns="0" rIns="0" bIns="0" rtlCol="0" anchor="t">
            <a:spAutoFit/>
          </a:bodyPr>
          <a:lstStyle/>
          <a:p>
            <a:pPr algn="ctr">
              <a:lnSpc>
                <a:spcPts val="5000"/>
              </a:lnSpc>
            </a:pPr>
            <a:r>
              <a:rPr lang="fa-IR" sz="5000" b="1" dirty="0" smtClean="0">
                <a:solidFill>
                  <a:srgbClr val="FE6D73"/>
                </a:solidFill>
                <a:latin typeface="Kollektif Bold"/>
                <a:ea typeface="Kollektif Bold"/>
                <a:cs typeface="Kollektif Bold"/>
                <a:sym typeface="Kollektif Bold"/>
              </a:rPr>
              <a:t>22.000.000</a:t>
            </a:r>
            <a:endParaRPr lang="en-US" sz="5000" b="1" dirty="0">
              <a:solidFill>
                <a:srgbClr val="FE6D73"/>
              </a:solidFill>
              <a:latin typeface="Kollektif Bold"/>
              <a:ea typeface="Kollektif Bold"/>
              <a:cs typeface="Kollektif Bold"/>
              <a:sym typeface="Kollektif Bold"/>
            </a:endParaRPr>
          </a:p>
        </p:txBody>
      </p:sp>
      <p:sp>
        <p:nvSpPr>
          <p:cNvPr id="35" name="TextBox 35"/>
          <p:cNvSpPr txBox="1"/>
          <p:nvPr/>
        </p:nvSpPr>
        <p:spPr>
          <a:xfrm>
            <a:off x="1831792" y="6926362"/>
            <a:ext cx="6450454" cy="1102866"/>
          </a:xfrm>
          <a:prstGeom prst="rect">
            <a:avLst/>
          </a:prstGeom>
        </p:spPr>
        <p:txBody>
          <a:bodyPr lIns="0" tIns="0" rIns="0" bIns="0" rtlCol="0" anchor="t">
            <a:spAutoFit/>
          </a:bodyPr>
          <a:lstStyle/>
          <a:p>
            <a:pPr algn="ctr">
              <a:lnSpc>
                <a:spcPts val="4320"/>
              </a:lnSpc>
            </a:pPr>
            <a:r>
              <a:rPr lang="fa-IR" sz="3600" b="1" dirty="0" smtClean="0">
                <a:solidFill>
                  <a:srgbClr val="545454"/>
                </a:solidFill>
                <a:latin typeface="DM Sans Bold"/>
                <a:ea typeface="DM Sans Bold"/>
                <a:cs typeface="B Koodak" panose="00000700000000000000" pitchFamily="2" charset="-78"/>
                <a:sym typeface="DM Sans Bold"/>
              </a:rPr>
              <a:t>تعداد زائران اربعین حسیینی حدود 22 میلیون تخمین زده می شود.</a:t>
            </a:r>
            <a:endParaRPr lang="en-US" sz="3600" b="1" dirty="0">
              <a:solidFill>
                <a:srgbClr val="545454"/>
              </a:solidFill>
              <a:latin typeface="DM Sans Bold"/>
              <a:ea typeface="DM Sans Bold"/>
              <a:cs typeface="B Koodak" panose="00000700000000000000" pitchFamily="2" charset="-78"/>
              <a:sym typeface="DM Sans Bold"/>
            </a:endParaRPr>
          </a:p>
        </p:txBody>
      </p:sp>
      <p:sp>
        <p:nvSpPr>
          <p:cNvPr id="52" name="TextBox 52"/>
          <p:cNvSpPr txBox="1"/>
          <p:nvPr/>
        </p:nvSpPr>
        <p:spPr>
          <a:xfrm>
            <a:off x="11178406" y="6008372"/>
            <a:ext cx="4703093" cy="1716405"/>
          </a:xfrm>
          <a:prstGeom prst="rect">
            <a:avLst/>
          </a:prstGeom>
        </p:spPr>
        <p:txBody>
          <a:bodyPr lIns="0" tIns="0" rIns="0" bIns="0" rtlCol="0" anchor="t">
            <a:spAutoFit/>
          </a:bodyPr>
          <a:lstStyle/>
          <a:p>
            <a:pPr algn="l">
              <a:lnSpc>
                <a:spcPts val="2730"/>
              </a:lnSpc>
            </a:pPr>
            <a:r>
              <a:rPr lang="en-US" sz="2100" i="1">
                <a:solidFill>
                  <a:srgbClr val="FFFFFF"/>
                </a:solidFill>
                <a:latin typeface="DM Sans Italics"/>
                <a:ea typeface="DM Sans Italics"/>
                <a:cs typeface="DM Sans Italics"/>
                <a:sym typeface="DM Sans Italics"/>
              </a:rPr>
              <a:t>“Lorem ipsum dolor sit amet, consectetur adipiscing elit. Etiam mattis, nunc vitae eleifend posuere, turpis mauris vestibulum purus, in pellentesque tellus elit vel nisl.”</a:t>
            </a:r>
          </a:p>
        </p:txBody>
      </p:sp>
      <p:sp>
        <p:nvSpPr>
          <p:cNvPr id="53" name="TextBox 53"/>
          <p:cNvSpPr txBox="1"/>
          <p:nvPr/>
        </p:nvSpPr>
        <p:spPr>
          <a:xfrm>
            <a:off x="11178406" y="7791669"/>
            <a:ext cx="2864935" cy="344805"/>
          </a:xfrm>
          <a:prstGeom prst="rect">
            <a:avLst/>
          </a:prstGeom>
        </p:spPr>
        <p:txBody>
          <a:bodyPr lIns="0" tIns="0" rIns="0" bIns="0" rtlCol="0" anchor="t">
            <a:spAutoFit/>
          </a:bodyPr>
          <a:lstStyle/>
          <a:p>
            <a:pPr algn="l">
              <a:lnSpc>
                <a:spcPts val="2730"/>
              </a:lnSpc>
            </a:pPr>
            <a:r>
              <a:rPr lang="en-US" sz="2100" b="1">
                <a:solidFill>
                  <a:srgbClr val="FFFFFF"/>
                </a:solidFill>
                <a:latin typeface="DM Sans Bold"/>
                <a:ea typeface="DM Sans Bold"/>
                <a:cs typeface="DM Sans Bold"/>
                <a:sym typeface="DM Sans Bold"/>
              </a:rPr>
              <a:t>Lorna Alvarado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921</Words>
  <Application>Microsoft Office PowerPoint</Application>
  <PresentationFormat>Custom</PresentationFormat>
  <Paragraphs>60</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B Koodak</vt:lpstr>
      <vt:lpstr>B Nazanin</vt:lpstr>
      <vt:lpstr>Arial</vt:lpstr>
      <vt:lpstr>DM Sans Italics</vt:lpstr>
      <vt:lpstr>Calibri</vt:lpstr>
      <vt:lpstr>DM Sans Bold</vt:lpstr>
      <vt:lpstr>DM Sans</vt:lpstr>
      <vt:lpstr>Kollektif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20</cp:revision>
  <dcterms:created xsi:type="dcterms:W3CDTF">2006-08-16T00:00:00Z</dcterms:created>
  <dcterms:modified xsi:type="dcterms:W3CDTF">2024-12-01T11:29:07Z</dcterms:modified>
  <dc:identifier>DAGXvj88beU</dc:identifier>
</cp:coreProperties>
</file>